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10.png>
</file>

<file path=ppt/media/image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20" name="Shape 120"/>
          <p:cNvSpPr/>
          <p:nvPr>
            <p:ph type="sldImg"/>
          </p:nvPr>
        </p:nvSpPr>
        <p:spPr>
          <a:xfrm>
            <a:off x="1143000" y="685800"/>
            <a:ext cx="4572000" cy="3429000"/>
          </a:xfrm>
          <a:prstGeom prst="rect">
            <a:avLst/>
          </a:prstGeom>
        </p:spPr>
        <p:txBody>
          <a:bodyPr/>
          <a:lstStyle/>
          <a:p>
            <a:pPr/>
          </a:p>
        </p:txBody>
      </p:sp>
      <p:sp>
        <p:nvSpPr>
          <p:cNvPr id="121" name="Shape 12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Shape 135"/>
          <p:cNvSpPr/>
          <p:nvPr>
            <p:ph type="sldImg"/>
          </p:nvPr>
        </p:nvSpPr>
        <p:spPr>
          <a:prstGeom prst="rect">
            <a:avLst/>
          </a:prstGeom>
        </p:spPr>
        <p:txBody>
          <a:bodyPr/>
          <a:lstStyle/>
          <a:p>
            <a:pPr/>
          </a:p>
        </p:txBody>
      </p:sp>
      <p:sp>
        <p:nvSpPr>
          <p:cNvPr id="136" name="Shape 136"/>
          <p:cNvSpPr/>
          <p:nvPr>
            <p:ph type="body" sz="quarter" idx="1"/>
          </p:nvPr>
        </p:nvSpPr>
        <p:spPr>
          <a:prstGeom prst="rect">
            <a:avLst/>
          </a:prstGeom>
        </p:spPr>
        <p:txBody>
          <a:bodyPr/>
          <a:lstStyle/>
          <a:p>
            <a:pPr/>
            <a:r>
              <a:t>Robert McNamara was secdef in the 60’s, had previously been an executive at Ford where he made quantitative metrics for each phase of production and ruthlessly optimized to improve efficiency and production. Applied similar strategy to secdef… “Things you can count, you ought to count - loss of life is one” - so, based lots of strategy on body counts. Body count is one thing, but not the whole picture. After war ended in interviews, generals commented that body counts were misguided way to measure progress. Compare to: using LoC to track progress on a project… how do you even know how many lines there should be, and is it good to have a lot? Software metrics are very tricky because it it is hard to quantify everything.</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p>
            <a:pPr/>
            <a:r>
              <a:t>Some goals might have multiple signals - like to measure that engineers complete tasks faster and more efficiently as a result of readability, you need to study both populations - those who have been given this readability status ,and those that haven’t. These might lead themselves to easy metrics - like surveys of engineers, log data from reviewing processes. There are both qualitative and quantitative metrics. Others might not have good metrics: tracking code quality is difficult, this is just looking at self-reported perceived quality.</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Shape 256"/>
          <p:cNvSpPr/>
          <p:nvPr>
            <p:ph type="sldImg"/>
          </p:nvPr>
        </p:nvSpPr>
        <p:spPr>
          <a:prstGeom prst="rect">
            <a:avLst/>
          </a:prstGeom>
        </p:spPr>
        <p:txBody>
          <a:bodyPr/>
          <a:lstStyle/>
          <a:p>
            <a:pPr/>
          </a:p>
        </p:txBody>
      </p:sp>
      <p:sp>
        <p:nvSpPr>
          <p:cNvPr id="257" name="Shape 257"/>
          <p:cNvSpPr/>
          <p:nvPr>
            <p:ph type="body" sz="quarter" idx="1"/>
          </p:nvPr>
        </p:nvSpPr>
        <p:spPr>
          <a:prstGeom prst="rect">
            <a:avLst/>
          </a:prstGeom>
        </p:spPr>
        <p:txBody>
          <a:bodyPr/>
          <a:lstStyle/>
          <a:p>
            <a:pPr/>
            <a:r>
              <a:t>Dijkstra reminds us that aside from how foolish it is to count lines of code as a unit of value (because it encourages programmers to write terrible code that is unnecessarily long), there is an argument that each line of code that you write is a debt that you take on - to maintain that line of code. Hopefully throughout this course you’ve learned a variety of techniques to write software that will be of higher quality - not only doing the right thing, but also software that is maintainable, and won’t become a nightmare for the software engineer who steps in after you.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8" name="Shape 148"/>
          <p:cNvSpPr/>
          <p:nvPr>
            <p:ph type="sldImg"/>
          </p:nvPr>
        </p:nvSpPr>
        <p:spPr>
          <a:prstGeom prst="rect">
            <a:avLst/>
          </a:prstGeom>
        </p:spPr>
        <p:txBody>
          <a:bodyPr/>
          <a:lstStyle/>
          <a:p>
            <a:pPr/>
          </a:p>
        </p:txBody>
      </p:sp>
      <p:sp>
        <p:nvSpPr>
          <p:cNvPr id="149" name="Shape 149"/>
          <p:cNvSpPr/>
          <p:nvPr>
            <p:ph type="body" sz="quarter" idx="1"/>
          </p:nvPr>
        </p:nvSpPr>
        <p:spPr>
          <a:prstGeom prst="rect">
            <a:avLst/>
          </a:prstGeom>
        </p:spPr>
        <p:txBody>
          <a:bodyPr/>
          <a:lstStyle/>
          <a:p>
            <a:pPr/>
            <a:r>
              <a:t>The problem with this fallacy is: how do we measure improvement? There are many a researcher, consultant, engineer, or snake oil salesman out there offering an approach to improve your software development productivity. (Click) Remember that this has been the goal of software engineering all along - since the 1969 NATO report that described the software crisis. So: how do we make an informed business case of whether we should change a process or not?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Shape 153"/>
          <p:cNvSpPr/>
          <p:nvPr>
            <p:ph type="sldImg"/>
          </p:nvPr>
        </p:nvSpPr>
        <p:spPr>
          <a:prstGeom prst="rect">
            <a:avLst/>
          </a:prstGeom>
        </p:spPr>
        <p:txBody>
          <a:bodyPr/>
          <a:lstStyle/>
          <a:p>
            <a:pPr/>
          </a:p>
        </p:txBody>
      </p:sp>
      <p:sp>
        <p:nvSpPr>
          <p:cNvPr id="154" name="Shape 154"/>
          <p:cNvSpPr/>
          <p:nvPr>
            <p:ph type="body" sz="quarter" idx="1"/>
          </p:nvPr>
        </p:nvSpPr>
        <p:spPr>
          <a:prstGeom prst="rect">
            <a:avLst/>
          </a:prstGeom>
        </p:spPr>
        <p:txBody>
          <a:bodyPr/>
          <a:lstStyle/>
          <a:p>
            <a:pPr/>
            <a:r>
              <a:t>One overall approach common in research is to study different open source projects. For instance: we might study lots of open source projects on GitHub, and try to identify if projects written in particular languages were more prone to defects than others. We are limited to only draw conclusions based on the metric studied (in this case - defect density), and will be oblivious to other productivity issues (is it harder to write code in some language than some other? Is it harder to maintain it?). Moreover, there can be an enormous number of  confounding variables that are difficult to pin down, and recent work has demonstrated that it is unlikely that we can draw any meaningful comparison of metrics like defect rates across languages.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Shape 159"/>
          <p:cNvSpPr/>
          <p:nvPr>
            <p:ph type="sldImg"/>
          </p:nvPr>
        </p:nvSpPr>
        <p:spPr>
          <a:prstGeom prst="rect">
            <a:avLst/>
          </a:prstGeom>
        </p:spPr>
        <p:txBody>
          <a:bodyPr/>
          <a:lstStyle/>
          <a:p>
            <a:pPr/>
          </a:p>
        </p:txBody>
      </p:sp>
      <p:sp>
        <p:nvSpPr>
          <p:cNvPr id="160" name="Shape 160"/>
          <p:cNvSpPr/>
          <p:nvPr>
            <p:ph type="body" sz="quarter" idx="1"/>
          </p:nvPr>
        </p:nvSpPr>
        <p:spPr>
          <a:prstGeom prst="rect">
            <a:avLst/>
          </a:prstGeom>
        </p:spPr>
        <p:txBody>
          <a:bodyPr/>
          <a:lstStyle/>
          <a:p>
            <a:pPr/>
            <a:r>
              <a:t>Easy to measure the wrong thing with quantitative metrics. If do both quantitative metrics (like LoC per hour) and qualitative metrics (like self-reported productivity), can identify discrepencies. As discussed in lesson 12.2, Goodhart’s Law reminds us that once you start measuring something, the subject that you’re measuring might change behavior - like the developer who gets paid per bug fixed being incentivized to make buggy code. We can avoid this risk if we don’t create any incentives for the people we are measuring to change their behavior.</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r>
              <a:t>Note - this is a large scale process example. Can apply the same process that we will discuss next to much smaller processes too, but nice to see on a big example. What’s particularly interesting about this example is that it’s unclear what metrics we would measure. Ultimately, we want to know: does readability increase or decrease productivity?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Shape 178"/>
          <p:cNvSpPr/>
          <p:nvPr>
            <p:ph type="sldImg"/>
          </p:nvPr>
        </p:nvSpPr>
        <p:spPr>
          <a:prstGeom prst="rect">
            <a:avLst/>
          </a:prstGeom>
        </p:spPr>
        <p:txBody>
          <a:bodyPr/>
          <a:lstStyle/>
          <a:p>
            <a:pPr/>
          </a:p>
        </p:txBody>
      </p:sp>
      <p:sp>
        <p:nvSpPr>
          <p:cNvPr id="179" name="Shape 179"/>
          <p:cNvSpPr/>
          <p:nvPr>
            <p:ph type="body" sz="quarter" idx="1"/>
          </p:nvPr>
        </p:nvSpPr>
        <p:spPr>
          <a:prstGeom prst="rect">
            <a:avLst/>
          </a:prstGeom>
        </p:spPr>
        <p:txBody>
          <a:bodyPr/>
          <a:lstStyle/>
          <a:p>
            <a:pPr/>
            <a:r>
              <a:t>Goal is high level, does not reference what we want to measure. Signals are what we wish we could measure, but maybe can’t at scale, metrics capture what we can measure quantitatively. By creating goals, then signals, then metrics (and then running an experiment), we avoid streetlight effect - of only looking at what we can easily see, and not looking in the right place. Pre-determining metrics in advance improves validity of final conclusion - avoid stakeholders proposing “alternate” metrics that have different results than the metrics that make the most sense. Not all signals may be measurable, and that’s important to understand.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To identify potential signals and metrics, we can use a common model. The McCall quality model, for instance, starts with high level use cases (like the user-facing aspects of product operation or the developer-facing aspects of product revision and maintenance), and then expanding to the quality factors that we are interested in, and then mapping those quality factors to criteria - like from maintenance to testability to legibility.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hape 234"/>
          <p:cNvSpPr/>
          <p:nvPr>
            <p:ph type="sldImg"/>
          </p:nvPr>
        </p:nvSpPr>
        <p:spPr>
          <a:prstGeom prst="rect">
            <a:avLst/>
          </a:prstGeom>
        </p:spPr>
        <p:txBody>
          <a:bodyPr/>
          <a:lstStyle/>
          <a:p>
            <a:pPr/>
          </a:p>
        </p:txBody>
      </p:sp>
      <p:sp>
        <p:nvSpPr>
          <p:cNvPr id="235" name="Shape 235"/>
          <p:cNvSpPr/>
          <p:nvPr>
            <p:ph type="body" sz="quarter" idx="1"/>
          </p:nvPr>
        </p:nvSpPr>
        <p:spPr>
          <a:prstGeom prst="rect">
            <a:avLst/>
          </a:prstGeom>
        </p:spPr>
        <p:txBody>
          <a:bodyPr/>
          <a:lstStyle/>
          <a:p>
            <a:pPr/>
            <a:r>
              <a:t>Then, once we’ve considered those quality factors, we can drill down to common metrics: like if we are interested in correctability - the ability to fix bugs, we might want to measure metrics both related to the number of faults (like how long it takes to isolate/fix them, how long it takes to close the issue and validate the fix, how often those faults occur) and also those related to the developer’s effort - how much time is estimated by the developer to correct each of these faults, and how long it actually took.</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hape 241"/>
          <p:cNvSpPr/>
          <p:nvPr>
            <p:ph type="sldImg"/>
          </p:nvPr>
        </p:nvSpPr>
        <p:spPr>
          <a:prstGeom prst="rect">
            <a:avLst/>
          </a:prstGeom>
        </p:spPr>
        <p:txBody>
          <a:bodyPr/>
          <a:lstStyle/>
          <a:p>
            <a:pPr/>
          </a:p>
        </p:txBody>
      </p:sp>
      <p:sp>
        <p:nvSpPr>
          <p:cNvPr id="242" name="Shape 242"/>
          <p:cNvSpPr/>
          <p:nvPr>
            <p:ph type="body" sz="quarter" idx="1"/>
          </p:nvPr>
        </p:nvSpPr>
        <p:spPr>
          <a:prstGeom prst="rect">
            <a:avLst/>
          </a:prstGeom>
        </p:spPr>
        <p:txBody>
          <a:bodyPr/>
          <a:lstStyle/>
          <a:p>
            <a:pPr/>
            <a:r>
              <a:t>There are quite a few quality factors that we might track - how do we define a goal of engineering productivity, for example, in the context of determining what to do with readability reviews? One easy way to make code reviews faster, aside from removing readability review is to simply remove all code review: now our development velocity is faster. It’s important to consider trade-offs in productivity. The “QUANTS” factors are commonly-analyzed goals to breakdown productivity into multiple factors.</a:t>
            </a:r>
          </a:p>
          <a:p>
            <a:pPr/>
            <a:r>
              <a:t>For readability review: Quality is a goal for readability, attention is not, intellectual complexity (engineers learn about best practices and receiving mentoring as part of readability), tempo (engineers complete work faster and more efficiently), satisfaction (engineers see a benefit in the readability process)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solidFill>
                  <a:srgbClr val="000000"/>
                </a:solidFill>
              </a:defRPr>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96"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97"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98"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6"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07"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21" name="Slide Title"/>
          <p:cNvSpPr txBox="1"/>
          <p:nvPr>
            <p:ph type="title" hasCustomPrompt="1"/>
          </p:nvPr>
        </p:nvSpPr>
        <p:spPr>
          <a:prstGeom prst="rect">
            <a:avLst/>
          </a:prstGeom>
        </p:spPr>
        <p:txBody>
          <a:bodyPr/>
          <a:lstStyle/>
          <a:p>
            <a:pPr/>
            <a:r>
              <a:t>Slide Title</a:t>
            </a:r>
          </a:p>
        </p:txBody>
      </p:sp>
      <p:sp>
        <p:nvSpPr>
          <p:cNvPr id="22"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23"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2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3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32" name="Presentation Title"/>
          <p:cNvSpPr txBox="1"/>
          <p:nvPr>
            <p:ph type="title" hasCustomPrompt="1"/>
          </p:nvPr>
        </p:nvSpPr>
        <p:spPr>
          <a:xfrm>
            <a:off x="1206500" y="7124700"/>
            <a:ext cx="21971000" cy="4648200"/>
          </a:xfrm>
          <a:prstGeom prst="rect">
            <a:avLst/>
          </a:prstGeom>
        </p:spPr>
        <p:txBody>
          <a:bodyPr anchor="b"/>
          <a:lstStyle>
            <a:lvl1pPr>
              <a:defRPr spc="-232" sz="11600">
                <a:solidFill>
                  <a:srgbClr val="000000"/>
                </a:solidFill>
              </a:defRPr>
            </a:lvl1pPr>
          </a:lstStyle>
          <a:p>
            <a:pPr/>
            <a:r>
              <a:t>Presentation Title</a:t>
            </a:r>
          </a:p>
        </p:txBody>
      </p:sp>
      <p:sp>
        <p:nvSpPr>
          <p:cNvPr id="3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3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4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43" name="Slide Title"/>
          <p:cNvSpPr txBox="1"/>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pPr/>
            <a:r>
              <a:t>Slide Title</a:t>
            </a:r>
          </a:p>
        </p:txBody>
      </p:sp>
      <p:sp>
        <p:nvSpPr>
          <p:cNvPr id="4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4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52" name="Section Title"/>
          <p:cNvSpPr txBox="1"/>
          <p:nvPr>
            <p:ph type="title" hasCustomPrompt="1"/>
          </p:nvPr>
        </p:nvSpPr>
        <p:spPr>
          <a:xfrm>
            <a:off x="1206496" y="4533900"/>
            <a:ext cx="21971004" cy="4648200"/>
          </a:xfrm>
          <a:prstGeom prst="rect">
            <a:avLst/>
          </a:prstGeom>
        </p:spPr>
        <p:txBody>
          <a:bodyPr anchor="ctr"/>
          <a:lstStyle>
            <a:lvl1pPr>
              <a:defRPr b="0" spc="-232" sz="11600">
                <a:solidFill>
                  <a:srgbClr val="000000"/>
                </a:solidFill>
                <a:latin typeface="Helvetica Neue Medium"/>
                <a:ea typeface="Helvetica Neue Medium"/>
                <a:cs typeface="Helvetica Neue Medium"/>
                <a:sym typeface="Helvetica Neue Medium"/>
              </a:defRPr>
            </a:lvl1pPr>
          </a:lstStyle>
          <a:p>
            <a:pPr/>
            <a:r>
              <a:t>Section Title</a:t>
            </a:r>
          </a:p>
        </p:txBody>
      </p:sp>
      <p:sp>
        <p:nvSpPr>
          <p:cNvPr id="53"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60"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61"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62"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6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70"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78"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79"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8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87"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88"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8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b="1" baseline="0" cap="none" i="0" spc="-170" strike="noStrike" sz="8500" u="none">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creativecommons.org/licenses/by-sa/4.0/" TargetMode="External"/></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learning.oreilly.com/library/view/software-engineering-at/9781492082781/ch07.html#measuring_engineering_productivity"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hyperlink" Target="https://learning.oreilly.com/library/view/software-engineering-at/9781492082781/ch07.html#measuring_engineering_productivity"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s://www.cs.utexas.edu/users/EWD/transcriptions/EWD10xx/EWD1036.html" TargetMode="External"/><Relationship Id="rId4" Type="http://schemas.openxmlformats.org/officeDocument/2006/relationships/image" Target="../media/image2.jpe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creativecommons.org/licenses/by-sa/4.0/" TargetMode="External"/></Relationships>

</file>

<file path=ppt/slides/_rels/slide2.xml.rels><?xml version="1.0" encoding="UTF-8"?>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hyperlink" Target="https://codingsans.com/blog/team-productivity-improve-developers-productivity" TargetMode="External"/><Relationship Id="rId5" Type="http://schemas.openxmlformats.org/officeDocument/2006/relationships/image" Target="../media/image2.png"/><Relationship Id="rId6" Type="http://schemas.openxmlformats.org/officeDocument/2006/relationships/hyperlink" Target="https://intuitusadvisory.com/insights/7-killers-of-software-development-productivity-and-how-they-impact-value" TargetMode="External"/><Relationship Id="rId7" Type="http://schemas.openxmlformats.org/officeDocument/2006/relationships/image" Target="../media/image3.png"/><Relationship Id="rId8" Type="http://schemas.openxmlformats.org/officeDocument/2006/relationships/image" Target="../media/image4.png"/><Relationship Id="rId9" Type="http://schemas.openxmlformats.org/officeDocument/2006/relationships/image" Target="../media/image5.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9.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learning.oreilly.com/library/view/software-engineering-at/9781492082781/ch07.html#measuring_engineering_productivity" TargetMode="External"/></Relationships>

</file>

<file path=ppt/slides/_rels/slide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hyperlink" Target="https://dl.acm.org/doi/10.1145/800283.811113"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Jonathan Bell, John Boyland, Mitch Wand…"/>
          <p:cNvSpPr txBox="1"/>
          <p:nvPr>
            <p:ph type="body" idx="21"/>
          </p:nvPr>
        </p:nvSpPr>
        <p:spPr>
          <a:xfrm>
            <a:off x="1201340" y="11177783"/>
            <a:ext cx="21971003" cy="1959509"/>
          </a:xfrm>
          <a:prstGeom prst="rect">
            <a:avLst/>
          </a:prstGeom>
          <a:extLst>
            <a:ext uri="{C572A759-6A51-4108-AA02-DFA0A04FC94B}">
              <ma14:wrappingTextBoxFlag xmlns:ma14="http://schemas.microsoft.com/office/mac/drawingml/2011/main" val="1"/>
            </a:ext>
          </a:extLst>
        </p:spPr>
        <p:txBody>
          <a:bodyPr/>
          <a:lstStyle/>
          <a:p>
            <a:pPr>
              <a:defRPr>
                <a:solidFill>
                  <a:srgbClr val="005493"/>
                </a:solidFill>
              </a:defRPr>
            </a:pPr>
            <a:r>
              <a:t>Jonathan Bell, John Boyland, Mitch Wand</a:t>
            </a:r>
          </a:p>
          <a:p>
            <a:pPr>
              <a:defRPr>
                <a:solidFill>
                  <a:srgbClr val="005493"/>
                </a:solidFill>
              </a:defRPr>
            </a:pPr>
            <a:r>
              <a:t>Khoury College of Computer Sciences</a:t>
            </a:r>
            <a:br/>
            <a:r>
              <a:t>© 2021, released under </a:t>
            </a:r>
            <a:r>
              <a:rPr u="sng">
                <a:hlinkClick r:id="rId2" invalidUrl="" action="" tgtFrame="" tooltip="" history="1" highlightClick="0" endSnd="0"/>
              </a:rPr>
              <a:t>CC BY-SA</a:t>
            </a:r>
          </a:p>
        </p:txBody>
      </p:sp>
      <p:sp>
        <p:nvSpPr>
          <p:cNvPr id="124" name="CS 4530 &amp; CS 5500…"/>
          <p:cNvSpPr txBox="1"/>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sson 12.4: Measuring Engineering Productivity"/>
          <p:cNvSpPr txBox="1"/>
          <p:nvPr>
            <p:ph type="subTitle" sz="quarter" idx="1"/>
          </p:nvPr>
        </p:nvSpPr>
        <p:spPr>
          <a:prstGeom prst="rect">
            <a:avLst/>
          </a:prstGeom>
        </p:spPr>
        <p:txBody>
          <a:bodyPr/>
          <a:lstStyle/>
          <a:p>
            <a:pPr/>
            <a:r>
              <a:t>Lesson 12.4: Measuring Engineering Productivity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Title 1"/>
          <p:cNvSpPr txBox="1"/>
          <p:nvPr>
            <p:ph type="title"/>
          </p:nvPr>
        </p:nvSpPr>
        <p:spPr>
          <a:prstGeom prst="rect">
            <a:avLst/>
          </a:prstGeom>
        </p:spPr>
        <p:txBody>
          <a:bodyPr/>
          <a:lstStyle/>
          <a:p>
            <a:pPr/>
            <a:r>
              <a:t>From Quality Goals to Metrics</a:t>
            </a:r>
          </a:p>
        </p:txBody>
      </p:sp>
      <p:sp>
        <p:nvSpPr>
          <p:cNvPr id="190" name="McCall Quality Model"/>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McCall Quality Model</a:t>
            </a:r>
          </a:p>
        </p:txBody>
      </p:sp>
      <p:grpSp>
        <p:nvGrpSpPr>
          <p:cNvPr id="193" name="Rectangle 3"/>
          <p:cNvGrpSpPr/>
          <p:nvPr/>
        </p:nvGrpSpPr>
        <p:grpSpPr>
          <a:xfrm>
            <a:off x="3657599" y="6858000"/>
            <a:ext cx="3352801" cy="914400"/>
            <a:chOff x="0" y="0"/>
            <a:chExt cx="3352800" cy="914400"/>
          </a:xfrm>
        </p:grpSpPr>
        <p:sp>
          <p:nvSpPr>
            <p:cNvPr id="191" name="Rectangle"/>
            <p:cNvSpPr/>
            <p:nvPr/>
          </p:nvSpPr>
          <p:spPr>
            <a:xfrm>
              <a:off x="0" y="0"/>
              <a:ext cx="3352800" cy="914400"/>
            </a:xfrm>
            <a:prstGeom prst="rect">
              <a:avLst/>
            </a:prstGeom>
            <a:noFill/>
            <a:ln w="63500" cap="flat">
              <a:solidFill>
                <a:srgbClr val="000000"/>
              </a:solidFill>
              <a:prstDash val="solid"/>
              <a:round/>
            </a:ln>
            <a:effectLst>
              <a:outerShdw sx="100000" sy="100000" kx="0" ky="0" algn="b" rotWithShape="0" blurRad="101600" dist="50800" dir="5400000">
                <a:srgbClr val="000000">
                  <a:alpha val="38000"/>
                </a:srgbClr>
              </a:outerShdw>
            </a:effectLst>
          </p:spPr>
          <p:txBody>
            <a:bodyPr wrap="square" lIns="121919" tIns="121919" rIns="121919" bIns="121919" numCol="1" anchor="ctr">
              <a:noAutofit/>
            </a:bodyPr>
            <a:lstStyle/>
            <a:p>
              <a:pPr defTabSz="2438400">
                <a:defRPr sz="3600">
                  <a:solidFill>
                    <a:srgbClr val="000000"/>
                  </a:solidFill>
                  <a:latin typeface="Arial"/>
                  <a:ea typeface="Arial"/>
                  <a:cs typeface="Arial"/>
                  <a:sym typeface="Arial"/>
                </a:defRPr>
              </a:pPr>
            </a:p>
          </p:txBody>
        </p:sp>
        <p:sp>
          <p:nvSpPr>
            <p:cNvPr id="192" name="Maintainability"/>
            <p:cNvSpPr txBox="1"/>
            <p:nvPr/>
          </p:nvSpPr>
          <p:spPr>
            <a:xfrm>
              <a:off x="155786" y="143831"/>
              <a:ext cx="3041228" cy="62673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1919" tIns="121919" rIns="121919" bIns="121919" numCol="1" anchor="ctr">
              <a:spAutoFit/>
            </a:bodyPr>
            <a:lstStyle>
              <a:lvl1pPr defTabSz="2438400">
                <a:defRPr sz="2600">
                  <a:solidFill>
                    <a:srgbClr val="000000"/>
                  </a:solidFill>
                  <a:latin typeface="Arial"/>
                  <a:ea typeface="Arial"/>
                  <a:cs typeface="Arial"/>
                  <a:sym typeface="Arial"/>
                </a:defRPr>
              </a:lvl1pPr>
            </a:lstStyle>
            <a:p>
              <a:pPr/>
              <a:r>
                <a:t>Maintainability</a:t>
              </a:r>
            </a:p>
          </p:txBody>
        </p:sp>
      </p:grpSp>
      <p:grpSp>
        <p:nvGrpSpPr>
          <p:cNvPr id="196" name="Rectangle 4"/>
          <p:cNvGrpSpPr/>
          <p:nvPr/>
        </p:nvGrpSpPr>
        <p:grpSpPr>
          <a:xfrm>
            <a:off x="8229600" y="5638800"/>
            <a:ext cx="3352800" cy="914400"/>
            <a:chOff x="0" y="0"/>
            <a:chExt cx="3352800" cy="914400"/>
          </a:xfrm>
        </p:grpSpPr>
        <p:sp>
          <p:nvSpPr>
            <p:cNvPr id="194" name="Rectangle"/>
            <p:cNvSpPr/>
            <p:nvPr/>
          </p:nvSpPr>
          <p:spPr>
            <a:xfrm>
              <a:off x="0" y="0"/>
              <a:ext cx="3352800" cy="914400"/>
            </a:xfrm>
            <a:prstGeom prst="rect">
              <a:avLst/>
            </a:prstGeom>
            <a:noFill/>
            <a:ln w="63500" cap="flat">
              <a:solidFill>
                <a:srgbClr val="000000"/>
              </a:solidFill>
              <a:prstDash val="solid"/>
              <a:round/>
            </a:ln>
            <a:effectLst>
              <a:outerShdw sx="100000" sy="100000" kx="0" ky="0" algn="b" rotWithShape="0" blurRad="101600" dist="50800" dir="5400000">
                <a:srgbClr val="000000">
                  <a:alpha val="38000"/>
                </a:srgbClr>
              </a:outerShdw>
            </a:effectLst>
          </p:spPr>
          <p:txBody>
            <a:bodyPr wrap="square" lIns="121919" tIns="121919" rIns="121919" bIns="121919" numCol="1" anchor="ctr">
              <a:noAutofit/>
            </a:bodyPr>
            <a:lstStyle/>
            <a:p>
              <a:pPr defTabSz="2438400">
                <a:defRPr sz="2600">
                  <a:solidFill>
                    <a:srgbClr val="000000"/>
                  </a:solidFill>
                  <a:latin typeface="Arial"/>
                  <a:ea typeface="Arial"/>
                  <a:cs typeface="Arial"/>
                  <a:sym typeface="Arial"/>
                </a:defRPr>
              </a:pPr>
            </a:p>
          </p:txBody>
        </p:sp>
        <p:sp>
          <p:nvSpPr>
            <p:cNvPr id="195" name="Correctability"/>
            <p:cNvSpPr txBox="1"/>
            <p:nvPr/>
          </p:nvSpPr>
          <p:spPr>
            <a:xfrm>
              <a:off x="155786" y="143831"/>
              <a:ext cx="3041228" cy="62673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1919" tIns="121919" rIns="121919" bIns="121919" numCol="1" anchor="ctr">
              <a:spAutoFit/>
            </a:bodyPr>
            <a:lstStyle>
              <a:lvl1pPr defTabSz="2438400">
                <a:defRPr sz="2600">
                  <a:solidFill>
                    <a:srgbClr val="000000"/>
                  </a:solidFill>
                  <a:latin typeface="Arial"/>
                  <a:ea typeface="Arial"/>
                  <a:cs typeface="Arial"/>
                  <a:sym typeface="Arial"/>
                </a:defRPr>
              </a:lvl1pPr>
            </a:lstStyle>
            <a:p>
              <a:pPr/>
              <a:r>
                <a:t>Correctability</a:t>
              </a:r>
            </a:p>
          </p:txBody>
        </p:sp>
      </p:grpSp>
      <p:grpSp>
        <p:nvGrpSpPr>
          <p:cNvPr id="199" name="Rectangle 5"/>
          <p:cNvGrpSpPr/>
          <p:nvPr/>
        </p:nvGrpSpPr>
        <p:grpSpPr>
          <a:xfrm>
            <a:off x="8229600" y="6858000"/>
            <a:ext cx="3352800" cy="914400"/>
            <a:chOff x="0" y="0"/>
            <a:chExt cx="3352800" cy="914400"/>
          </a:xfrm>
        </p:grpSpPr>
        <p:sp>
          <p:nvSpPr>
            <p:cNvPr id="197" name="Rectangle"/>
            <p:cNvSpPr/>
            <p:nvPr/>
          </p:nvSpPr>
          <p:spPr>
            <a:xfrm>
              <a:off x="0" y="0"/>
              <a:ext cx="3352800" cy="914400"/>
            </a:xfrm>
            <a:prstGeom prst="rect">
              <a:avLst/>
            </a:prstGeom>
            <a:noFill/>
            <a:ln w="63500" cap="flat">
              <a:solidFill>
                <a:srgbClr val="000000"/>
              </a:solidFill>
              <a:prstDash val="solid"/>
              <a:round/>
            </a:ln>
            <a:effectLst>
              <a:outerShdw sx="100000" sy="100000" kx="0" ky="0" algn="b" rotWithShape="0" blurRad="101600" dist="50800" dir="5400000">
                <a:srgbClr val="000000">
                  <a:alpha val="38000"/>
                </a:srgbClr>
              </a:outerShdw>
            </a:effectLst>
          </p:spPr>
          <p:txBody>
            <a:bodyPr wrap="square" lIns="121919" tIns="121919" rIns="121919" bIns="121919" numCol="1" anchor="ctr">
              <a:noAutofit/>
            </a:bodyPr>
            <a:lstStyle/>
            <a:p>
              <a:pPr defTabSz="2438400">
                <a:defRPr sz="3600">
                  <a:solidFill>
                    <a:srgbClr val="000000"/>
                  </a:solidFill>
                  <a:latin typeface="Arial"/>
                  <a:ea typeface="Arial"/>
                  <a:cs typeface="Arial"/>
                  <a:sym typeface="Arial"/>
                </a:defRPr>
              </a:pPr>
            </a:p>
          </p:txBody>
        </p:sp>
        <p:sp>
          <p:nvSpPr>
            <p:cNvPr id="198" name="Testability"/>
            <p:cNvSpPr txBox="1"/>
            <p:nvPr/>
          </p:nvSpPr>
          <p:spPr>
            <a:xfrm>
              <a:off x="155786" y="143831"/>
              <a:ext cx="3041228" cy="62673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1919" tIns="121919" rIns="121919" bIns="121919" numCol="1" anchor="ctr">
              <a:spAutoFit/>
            </a:bodyPr>
            <a:lstStyle>
              <a:lvl1pPr defTabSz="2438400">
                <a:defRPr sz="2600">
                  <a:solidFill>
                    <a:srgbClr val="000000"/>
                  </a:solidFill>
                  <a:latin typeface="Arial"/>
                  <a:ea typeface="Arial"/>
                  <a:cs typeface="Arial"/>
                  <a:sym typeface="Arial"/>
                </a:defRPr>
              </a:lvl1pPr>
            </a:lstStyle>
            <a:p>
              <a:pPr/>
              <a:r>
                <a:t>Testability</a:t>
              </a:r>
            </a:p>
          </p:txBody>
        </p:sp>
      </p:grpSp>
      <p:grpSp>
        <p:nvGrpSpPr>
          <p:cNvPr id="202" name="Rectangle 6"/>
          <p:cNvGrpSpPr/>
          <p:nvPr/>
        </p:nvGrpSpPr>
        <p:grpSpPr>
          <a:xfrm>
            <a:off x="8229600" y="8045450"/>
            <a:ext cx="3352800" cy="914401"/>
            <a:chOff x="0" y="0"/>
            <a:chExt cx="3352800" cy="914400"/>
          </a:xfrm>
        </p:grpSpPr>
        <p:sp>
          <p:nvSpPr>
            <p:cNvPr id="200" name="Rectangle"/>
            <p:cNvSpPr/>
            <p:nvPr/>
          </p:nvSpPr>
          <p:spPr>
            <a:xfrm>
              <a:off x="0" y="0"/>
              <a:ext cx="3352800" cy="914400"/>
            </a:xfrm>
            <a:prstGeom prst="rect">
              <a:avLst/>
            </a:prstGeom>
            <a:noFill/>
            <a:ln w="63500" cap="flat">
              <a:solidFill>
                <a:srgbClr val="000000"/>
              </a:solidFill>
              <a:prstDash val="solid"/>
              <a:round/>
            </a:ln>
            <a:effectLst>
              <a:outerShdw sx="100000" sy="100000" kx="0" ky="0" algn="b" rotWithShape="0" blurRad="101600" dist="50800" dir="5400000">
                <a:srgbClr val="000000">
                  <a:alpha val="38000"/>
                </a:srgbClr>
              </a:outerShdw>
            </a:effectLst>
          </p:spPr>
          <p:txBody>
            <a:bodyPr wrap="square" lIns="121919" tIns="121919" rIns="121919" bIns="121919" numCol="1" anchor="ctr">
              <a:noAutofit/>
            </a:bodyPr>
            <a:lstStyle/>
            <a:p>
              <a:pPr defTabSz="2438400">
                <a:defRPr sz="3600">
                  <a:solidFill>
                    <a:srgbClr val="000000"/>
                  </a:solidFill>
                  <a:latin typeface="Arial"/>
                  <a:ea typeface="Arial"/>
                  <a:cs typeface="Arial"/>
                  <a:sym typeface="Arial"/>
                </a:defRPr>
              </a:pPr>
            </a:p>
          </p:txBody>
        </p:sp>
        <p:sp>
          <p:nvSpPr>
            <p:cNvPr id="201" name="Expandability"/>
            <p:cNvSpPr txBox="1"/>
            <p:nvPr/>
          </p:nvSpPr>
          <p:spPr>
            <a:xfrm>
              <a:off x="155786" y="143831"/>
              <a:ext cx="3041228" cy="62673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1919" tIns="121919" rIns="121919" bIns="121919" numCol="1" anchor="ctr">
              <a:spAutoFit/>
            </a:bodyPr>
            <a:lstStyle>
              <a:lvl1pPr defTabSz="2438400">
                <a:defRPr sz="2600">
                  <a:solidFill>
                    <a:srgbClr val="000000"/>
                  </a:solidFill>
                  <a:latin typeface="Arial"/>
                  <a:ea typeface="Arial"/>
                  <a:cs typeface="Arial"/>
                  <a:sym typeface="Arial"/>
                </a:defRPr>
              </a:lvl1pPr>
            </a:lstStyle>
            <a:p>
              <a:pPr/>
              <a:r>
                <a:t>Expandability</a:t>
              </a:r>
            </a:p>
          </p:txBody>
        </p:sp>
      </p:grpSp>
      <p:grpSp>
        <p:nvGrpSpPr>
          <p:cNvPr id="205" name="Rectangle 7"/>
          <p:cNvGrpSpPr/>
          <p:nvPr/>
        </p:nvGrpSpPr>
        <p:grpSpPr>
          <a:xfrm>
            <a:off x="12649200" y="3657600"/>
            <a:ext cx="3962400" cy="914400"/>
            <a:chOff x="0" y="0"/>
            <a:chExt cx="3962400" cy="914400"/>
          </a:xfrm>
        </p:grpSpPr>
        <p:sp>
          <p:nvSpPr>
            <p:cNvPr id="203" name="Rectangle"/>
            <p:cNvSpPr/>
            <p:nvPr/>
          </p:nvSpPr>
          <p:spPr>
            <a:xfrm>
              <a:off x="0" y="0"/>
              <a:ext cx="3962400" cy="914400"/>
            </a:xfrm>
            <a:prstGeom prst="rect">
              <a:avLst/>
            </a:prstGeom>
            <a:noFill/>
            <a:ln w="63500" cap="flat">
              <a:solidFill>
                <a:srgbClr val="000000"/>
              </a:solidFill>
              <a:prstDash val="solid"/>
              <a:round/>
            </a:ln>
            <a:effectLst>
              <a:outerShdw sx="100000" sy="100000" kx="0" ky="0" algn="b" rotWithShape="0" blurRad="101600" dist="50800" dir="5400000">
                <a:srgbClr val="000000">
                  <a:alpha val="38000"/>
                </a:srgbClr>
              </a:outerShdw>
            </a:effectLst>
          </p:spPr>
          <p:txBody>
            <a:bodyPr wrap="square" lIns="121919" tIns="121919" rIns="121919" bIns="121919" numCol="1" anchor="ctr">
              <a:noAutofit/>
            </a:bodyPr>
            <a:lstStyle/>
            <a:p>
              <a:pPr defTabSz="2438400">
                <a:defRPr sz="3600">
                  <a:solidFill>
                    <a:srgbClr val="000000"/>
                  </a:solidFill>
                  <a:latin typeface="Arial"/>
                  <a:ea typeface="Arial"/>
                  <a:cs typeface="Arial"/>
                  <a:sym typeface="Arial"/>
                </a:defRPr>
              </a:pPr>
            </a:p>
          </p:txBody>
        </p:sp>
        <p:sp>
          <p:nvSpPr>
            <p:cNvPr id="204" name="Faults count"/>
            <p:cNvSpPr txBox="1"/>
            <p:nvPr/>
          </p:nvSpPr>
          <p:spPr>
            <a:xfrm>
              <a:off x="155786" y="143831"/>
              <a:ext cx="3650828" cy="62673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1919" tIns="121919" rIns="121919" bIns="121919" numCol="1" anchor="ctr">
              <a:spAutoFit/>
            </a:bodyPr>
            <a:lstStyle>
              <a:lvl1pPr defTabSz="2438400">
                <a:defRPr sz="2600">
                  <a:solidFill>
                    <a:srgbClr val="000000"/>
                  </a:solidFill>
                  <a:latin typeface="Arial"/>
                  <a:ea typeface="Arial"/>
                  <a:cs typeface="Arial"/>
                  <a:sym typeface="Arial"/>
                </a:defRPr>
              </a:lvl1pPr>
            </a:lstStyle>
            <a:p>
              <a:pPr/>
              <a:r>
                <a:t>Faults count</a:t>
              </a:r>
            </a:p>
          </p:txBody>
        </p:sp>
      </p:grpSp>
      <p:grpSp>
        <p:nvGrpSpPr>
          <p:cNvPr id="208" name="Rectangle 8"/>
          <p:cNvGrpSpPr/>
          <p:nvPr/>
        </p:nvGrpSpPr>
        <p:grpSpPr>
          <a:xfrm>
            <a:off x="12649200" y="5791200"/>
            <a:ext cx="3962400" cy="914400"/>
            <a:chOff x="0" y="0"/>
            <a:chExt cx="3962400" cy="914400"/>
          </a:xfrm>
        </p:grpSpPr>
        <p:sp>
          <p:nvSpPr>
            <p:cNvPr id="206" name="Rectangle"/>
            <p:cNvSpPr/>
            <p:nvPr/>
          </p:nvSpPr>
          <p:spPr>
            <a:xfrm>
              <a:off x="0" y="0"/>
              <a:ext cx="3962400" cy="914400"/>
            </a:xfrm>
            <a:prstGeom prst="rect">
              <a:avLst/>
            </a:prstGeom>
            <a:noFill/>
            <a:ln w="63500" cap="flat">
              <a:solidFill>
                <a:srgbClr val="000000"/>
              </a:solidFill>
              <a:prstDash val="solid"/>
              <a:round/>
            </a:ln>
            <a:effectLst>
              <a:outerShdw sx="100000" sy="100000" kx="0" ky="0" algn="b" rotWithShape="0" blurRad="101600" dist="50800" dir="5400000">
                <a:srgbClr val="000000">
                  <a:alpha val="38000"/>
                </a:srgbClr>
              </a:outerShdw>
            </a:effectLst>
          </p:spPr>
          <p:txBody>
            <a:bodyPr wrap="square" lIns="121919" tIns="121919" rIns="121919" bIns="121919" numCol="1" anchor="ctr">
              <a:noAutofit/>
            </a:bodyPr>
            <a:lstStyle/>
            <a:p>
              <a:pPr defTabSz="2438400">
                <a:defRPr sz="3600">
                  <a:solidFill>
                    <a:srgbClr val="000000"/>
                  </a:solidFill>
                  <a:latin typeface="Arial"/>
                  <a:ea typeface="Arial"/>
                  <a:cs typeface="Arial"/>
                  <a:sym typeface="Arial"/>
                </a:defRPr>
              </a:pPr>
            </a:p>
          </p:txBody>
        </p:sp>
        <p:sp>
          <p:nvSpPr>
            <p:cNvPr id="207" name="Degree of testing"/>
            <p:cNvSpPr txBox="1"/>
            <p:nvPr/>
          </p:nvSpPr>
          <p:spPr>
            <a:xfrm>
              <a:off x="155786" y="143831"/>
              <a:ext cx="3650828" cy="62673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1919" tIns="121919" rIns="121919" bIns="121919" numCol="1" anchor="ctr">
              <a:spAutoFit/>
            </a:bodyPr>
            <a:lstStyle>
              <a:lvl1pPr defTabSz="2438400">
                <a:defRPr sz="2600">
                  <a:solidFill>
                    <a:srgbClr val="000000"/>
                  </a:solidFill>
                  <a:latin typeface="Arial"/>
                  <a:ea typeface="Arial"/>
                  <a:cs typeface="Arial"/>
                  <a:sym typeface="Arial"/>
                </a:defRPr>
              </a:lvl1pPr>
            </a:lstStyle>
            <a:p>
              <a:pPr/>
              <a:r>
                <a:t>Degree of testing</a:t>
              </a:r>
            </a:p>
          </p:txBody>
        </p:sp>
      </p:grpSp>
      <p:grpSp>
        <p:nvGrpSpPr>
          <p:cNvPr id="211" name="Rectangle 9"/>
          <p:cNvGrpSpPr/>
          <p:nvPr/>
        </p:nvGrpSpPr>
        <p:grpSpPr>
          <a:xfrm>
            <a:off x="12649200" y="7924800"/>
            <a:ext cx="3962400" cy="914400"/>
            <a:chOff x="0" y="0"/>
            <a:chExt cx="3962400" cy="914400"/>
          </a:xfrm>
        </p:grpSpPr>
        <p:sp>
          <p:nvSpPr>
            <p:cNvPr id="209" name="Rectangle"/>
            <p:cNvSpPr/>
            <p:nvPr/>
          </p:nvSpPr>
          <p:spPr>
            <a:xfrm>
              <a:off x="0" y="0"/>
              <a:ext cx="3962400" cy="914400"/>
            </a:xfrm>
            <a:prstGeom prst="rect">
              <a:avLst/>
            </a:prstGeom>
            <a:noFill/>
            <a:ln w="63500" cap="flat">
              <a:solidFill>
                <a:srgbClr val="000000"/>
              </a:solidFill>
              <a:prstDash val="solid"/>
              <a:round/>
            </a:ln>
            <a:effectLst>
              <a:outerShdw sx="100000" sy="100000" kx="0" ky="0" algn="b" rotWithShape="0" blurRad="101600" dist="50800" dir="5400000">
                <a:srgbClr val="000000">
                  <a:alpha val="38000"/>
                </a:srgbClr>
              </a:outerShdw>
            </a:effectLst>
          </p:spPr>
          <p:txBody>
            <a:bodyPr wrap="square" lIns="121919" tIns="121919" rIns="121919" bIns="121919" numCol="1" anchor="ctr">
              <a:noAutofit/>
            </a:bodyPr>
            <a:lstStyle/>
            <a:p>
              <a:pPr defTabSz="2438400">
                <a:defRPr sz="3600">
                  <a:solidFill>
                    <a:srgbClr val="000000"/>
                  </a:solidFill>
                  <a:latin typeface="Arial"/>
                  <a:ea typeface="Arial"/>
                  <a:cs typeface="Arial"/>
                  <a:sym typeface="Arial"/>
                </a:defRPr>
              </a:pPr>
            </a:p>
          </p:txBody>
        </p:sp>
        <p:sp>
          <p:nvSpPr>
            <p:cNvPr id="210" name="Effort"/>
            <p:cNvSpPr txBox="1"/>
            <p:nvPr/>
          </p:nvSpPr>
          <p:spPr>
            <a:xfrm>
              <a:off x="155786" y="143831"/>
              <a:ext cx="3650828" cy="62673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1919" tIns="121919" rIns="121919" bIns="121919" numCol="1" anchor="ctr">
              <a:spAutoFit/>
            </a:bodyPr>
            <a:lstStyle>
              <a:lvl1pPr defTabSz="2438400">
                <a:defRPr sz="2600">
                  <a:solidFill>
                    <a:srgbClr val="000000"/>
                  </a:solidFill>
                  <a:latin typeface="Arial"/>
                  <a:ea typeface="Arial"/>
                  <a:cs typeface="Arial"/>
                  <a:sym typeface="Arial"/>
                </a:defRPr>
              </a:lvl1pPr>
            </a:lstStyle>
            <a:p>
              <a:pPr/>
              <a:r>
                <a:t>Effort</a:t>
              </a:r>
            </a:p>
          </p:txBody>
        </p:sp>
      </p:grpSp>
      <p:grpSp>
        <p:nvGrpSpPr>
          <p:cNvPr id="214" name="Rectangle 10"/>
          <p:cNvGrpSpPr/>
          <p:nvPr/>
        </p:nvGrpSpPr>
        <p:grpSpPr>
          <a:xfrm>
            <a:off x="12649200" y="10058400"/>
            <a:ext cx="3962400" cy="914400"/>
            <a:chOff x="0" y="0"/>
            <a:chExt cx="3962400" cy="914400"/>
          </a:xfrm>
        </p:grpSpPr>
        <p:sp>
          <p:nvSpPr>
            <p:cNvPr id="212" name="Rectangle"/>
            <p:cNvSpPr/>
            <p:nvPr/>
          </p:nvSpPr>
          <p:spPr>
            <a:xfrm>
              <a:off x="0" y="0"/>
              <a:ext cx="3962400" cy="914400"/>
            </a:xfrm>
            <a:prstGeom prst="rect">
              <a:avLst/>
            </a:prstGeom>
            <a:noFill/>
            <a:ln w="63500" cap="flat">
              <a:solidFill>
                <a:srgbClr val="000000"/>
              </a:solidFill>
              <a:prstDash val="solid"/>
              <a:round/>
            </a:ln>
            <a:effectLst>
              <a:outerShdw sx="100000" sy="100000" kx="0" ky="0" algn="b" rotWithShape="0" blurRad="101600" dist="50800" dir="5400000">
                <a:srgbClr val="000000">
                  <a:alpha val="38000"/>
                </a:srgbClr>
              </a:outerShdw>
            </a:effectLst>
          </p:spPr>
          <p:txBody>
            <a:bodyPr wrap="square" lIns="121919" tIns="121919" rIns="121919" bIns="121919" numCol="1" anchor="ctr">
              <a:noAutofit/>
            </a:bodyPr>
            <a:lstStyle/>
            <a:p>
              <a:pPr defTabSz="2438400">
                <a:defRPr sz="3600">
                  <a:solidFill>
                    <a:srgbClr val="000000"/>
                  </a:solidFill>
                  <a:latin typeface="Arial"/>
                  <a:ea typeface="Arial"/>
                  <a:cs typeface="Arial"/>
                  <a:sym typeface="Arial"/>
                </a:defRPr>
              </a:pPr>
            </a:p>
          </p:txBody>
        </p:sp>
        <p:sp>
          <p:nvSpPr>
            <p:cNvPr id="213" name="Change counts"/>
            <p:cNvSpPr txBox="1"/>
            <p:nvPr/>
          </p:nvSpPr>
          <p:spPr>
            <a:xfrm>
              <a:off x="155786" y="143831"/>
              <a:ext cx="3650828" cy="626738"/>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121919" tIns="121919" rIns="121919" bIns="121919" numCol="1" anchor="ctr">
              <a:spAutoFit/>
            </a:bodyPr>
            <a:lstStyle>
              <a:lvl1pPr defTabSz="2438400">
                <a:defRPr sz="2600">
                  <a:solidFill>
                    <a:srgbClr val="000000"/>
                  </a:solidFill>
                  <a:latin typeface="Arial"/>
                  <a:ea typeface="Arial"/>
                  <a:cs typeface="Arial"/>
                  <a:sym typeface="Arial"/>
                </a:defRPr>
              </a:lvl1pPr>
            </a:lstStyle>
            <a:p>
              <a:pPr/>
              <a:r>
                <a:t>Change counts</a:t>
              </a:r>
            </a:p>
          </p:txBody>
        </p:sp>
      </p:grpSp>
      <p:sp>
        <p:nvSpPr>
          <p:cNvPr id="215" name="TextBox 11"/>
          <p:cNvSpPr txBox="1"/>
          <p:nvPr/>
        </p:nvSpPr>
        <p:spPr>
          <a:xfrm>
            <a:off x="17190719" y="3352800"/>
            <a:ext cx="4503501" cy="7748945"/>
          </a:xfrm>
          <a:prstGeom prst="rect">
            <a:avLst/>
          </a:prstGeom>
          <a:ln w="12700">
            <a:miter lim="400000"/>
          </a:ln>
          <a:extLst>
            <a:ext uri="{C572A759-6A51-4108-AA02-DFA0A04FC94B}">
              <ma14:wrappingTextBoxFlag xmlns:ma14="http://schemas.microsoft.com/office/mac/drawingml/2011/main" val="1"/>
            </a:ext>
          </a:extLst>
        </p:spPr>
        <p:txBody>
          <a:bodyPr wrap="none" lIns="121919" tIns="121919" rIns="121919" bIns="121919">
            <a:spAutoFit/>
          </a:bodyPr>
          <a:lstStyle/>
          <a:p>
            <a:pPr algn="l" defTabSz="2438400">
              <a:defRPr sz="3200">
                <a:solidFill>
                  <a:srgbClr val="000000"/>
                </a:solidFill>
                <a:latin typeface="Arial"/>
                <a:ea typeface="Arial"/>
                <a:cs typeface="Arial"/>
                <a:sym typeface="Arial"/>
              </a:defRPr>
            </a:pPr>
            <a:r>
              <a:t>Closure time</a:t>
            </a:r>
          </a:p>
          <a:p>
            <a:pPr algn="l" defTabSz="2438400">
              <a:defRPr sz="3200">
                <a:solidFill>
                  <a:srgbClr val="000000"/>
                </a:solidFill>
                <a:latin typeface="Arial"/>
                <a:ea typeface="Arial"/>
                <a:cs typeface="Arial"/>
                <a:sym typeface="Arial"/>
              </a:defRPr>
            </a:pPr>
            <a:r>
              <a:t>Isolate/fix time</a:t>
            </a:r>
          </a:p>
          <a:p>
            <a:pPr algn="l" defTabSz="2438400">
              <a:defRPr sz="3200">
                <a:solidFill>
                  <a:srgbClr val="000000"/>
                </a:solidFill>
                <a:latin typeface="Arial"/>
                <a:ea typeface="Arial"/>
                <a:cs typeface="Arial"/>
                <a:sym typeface="Arial"/>
              </a:defRPr>
            </a:pPr>
            <a:r>
              <a:t>Fault rate</a:t>
            </a:r>
          </a:p>
          <a:p>
            <a:pPr algn="l" defTabSz="2438400">
              <a:defRPr sz="3200">
                <a:solidFill>
                  <a:srgbClr val="000000"/>
                </a:solidFill>
                <a:latin typeface="Arial"/>
                <a:ea typeface="Arial"/>
                <a:cs typeface="Arial"/>
                <a:sym typeface="Arial"/>
              </a:defRPr>
            </a:pPr>
          </a:p>
          <a:p>
            <a:pPr algn="l" defTabSz="2438400">
              <a:defRPr sz="3200">
                <a:solidFill>
                  <a:srgbClr val="000000"/>
                </a:solidFill>
                <a:latin typeface="Arial"/>
                <a:ea typeface="Arial"/>
                <a:cs typeface="Arial"/>
                <a:sym typeface="Arial"/>
              </a:defRPr>
            </a:pPr>
          </a:p>
          <a:p>
            <a:pPr algn="l" defTabSz="2438400">
              <a:defRPr sz="3200">
                <a:solidFill>
                  <a:srgbClr val="000000"/>
                </a:solidFill>
                <a:latin typeface="Arial"/>
                <a:ea typeface="Arial"/>
                <a:cs typeface="Arial"/>
                <a:sym typeface="Arial"/>
              </a:defRPr>
            </a:pPr>
            <a:r>
              <a:t>Statement coverage</a:t>
            </a:r>
          </a:p>
          <a:p>
            <a:pPr algn="l" defTabSz="2438400">
              <a:defRPr sz="3200">
                <a:solidFill>
                  <a:srgbClr val="000000"/>
                </a:solidFill>
                <a:latin typeface="Arial"/>
                <a:ea typeface="Arial"/>
                <a:cs typeface="Arial"/>
                <a:sym typeface="Arial"/>
              </a:defRPr>
            </a:pPr>
            <a:r>
              <a:t>Test plan completeness</a:t>
            </a:r>
          </a:p>
          <a:p>
            <a:pPr algn="l" defTabSz="2438400">
              <a:defRPr sz="3200">
                <a:solidFill>
                  <a:srgbClr val="000000"/>
                </a:solidFill>
                <a:latin typeface="Arial"/>
                <a:ea typeface="Arial"/>
                <a:cs typeface="Arial"/>
                <a:sym typeface="Arial"/>
              </a:defRPr>
            </a:pPr>
          </a:p>
          <a:p>
            <a:pPr algn="l" defTabSz="2438400">
              <a:defRPr sz="3200">
                <a:solidFill>
                  <a:srgbClr val="000000"/>
                </a:solidFill>
                <a:latin typeface="Arial"/>
                <a:ea typeface="Arial"/>
                <a:cs typeface="Arial"/>
                <a:sym typeface="Arial"/>
              </a:defRPr>
            </a:pPr>
          </a:p>
          <a:p>
            <a:pPr algn="l" defTabSz="2438400">
              <a:defRPr sz="3200">
                <a:solidFill>
                  <a:srgbClr val="000000"/>
                </a:solidFill>
                <a:latin typeface="Arial"/>
                <a:ea typeface="Arial"/>
                <a:cs typeface="Arial"/>
                <a:sym typeface="Arial"/>
              </a:defRPr>
            </a:pPr>
            <a:r>
              <a:t>Resource prediction</a:t>
            </a:r>
          </a:p>
          <a:p>
            <a:pPr algn="l" defTabSz="2438400">
              <a:defRPr sz="3200">
                <a:solidFill>
                  <a:srgbClr val="000000"/>
                </a:solidFill>
                <a:latin typeface="Arial"/>
                <a:ea typeface="Arial"/>
                <a:cs typeface="Arial"/>
                <a:sym typeface="Arial"/>
              </a:defRPr>
            </a:pPr>
            <a:r>
              <a:t>Effort expenditure</a:t>
            </a:r>
          </a:p>
          <a:p>
            <a:pPr algn="l" defTabSz="2438400">
              <a:defRPr sz="3200">
                <a:solidFill>
                  <a:srgbClr val="000000"/>
                </a:solidFill>
                <a:latin typeface="Arial"/>
                <a:ea typeface="Arial"/>
                <a:cs typeface="Arial"/>
                <a:sym typeface="Arial"/>
              </a:defRPr>
            </a:pPr>
          </a:p>
          <a:p>
            <a:pPr algn="l" defTabSz="2438400">
              <a:defRPr sz="3200">
                <a:solidFill>
                  <a:srgbClr val="000000"/>
                </a:solidFill>
                <a:latin typeface="Arial"/>
                <a:ea typeface="Arial"/>
                <a:cs typeface="Arial"/>
                <a:sym typeface="Arial"/>
              </a:defRPr>
            </a:pPr>
          </a:p>
          <a:p>
            <a:pPr algn="l" defTabSz="2438400">
              <a:defRPr sz="3200">
                <a:solidFill>
                  <a:srgbClr val="000000"/>
                </a:solidFill>
                <a:latin typeface="Arial"/>
                <a:ea typeface="Arial"/>
                <a:cs typeface="Arial"/>
                <a:sym typeface="Arial"/>
              </a:defRPr>
            </a:pPr>
            <a:r>
              <a:t>Change effort</a:t>
            </a:r>
          </a:p>
          <a:p>
            <a:pPr algn="l" defTabSz="2438400">
              <a:defRPr sz="3200">
                <a:solidFill>
                  <a:srgbClr val="000000"/>
                </a:solidFill>
                <a:latin typeface="Arial"/>
                <a:ea typeface="Arial"/>
                <a:cs typeface="Arial"/>
                <a:sym typeface="Arial"/>
              </a:defRPr>
            </a:pPr>
            <a:r>
              <a:t>Change size</a:t>
            </a:r>
          </a:p>
          <a:p>
            <a:pPr algn="l" defTabSz="2438400">
              <a:defRPr sz="3200">
                <a:solidFill>
                  <a:srgbClr val="000000"/>
                </a:solidFill>
                <a:latin typeface="Arial"/>
                <a:ea typeface="Arial"/>
                <a:cs typeface="Arial"/>
                <a:sym typeface="Arial"/>
              </a:defRPr>
            </a:pPr>
            <a:r>
              <a:t>Change rate</a:t>
            </a:r>
          </a:p>
        </p:txBody>
      </p:sp>
      <p:sp>
        <p:nvSpPr>
          <p:cNvPr id="225" name="Straight Arrow Connector 13"/>
          <p:cNvSpPr/>
          <p:nvPr/>
        </p:nvSpPr>
        <p:spPr>
          <a:xfrm>
            <a:off x="7042149" y="7315200"/>
            <a:ext cx="1155701" cy="0"/>
          </a:xfrm>
          <a:custGeom>
            <a:avLst/>
            <a:gdLst/>
            <a:ahLst/>
            <a:cxnLst>
              <a:cxn ang="0">
                <a:pos x="wd2" y="hd2"/>
              </a:cxn>
              <a:cxn ang="5400000">
                <a:pos x="wd2" y="hd2"/>
              </a:cxn>
              <a:cxn ang="10800000">
                <a:pos x="wd2" y="hd2"/>
              </a:cxn>
              <a:cxn ang="16200000">
                <a:pos x="wd2" y="hd2"/>
              </a:cxn>
            </a:cxnLst>
            <a:rect l="0" t="0" r="r" b="b"/>
            <a:pathLst>
              <a:path w="21600" h="0" fill="norm" stroke="1" extrusionOk="0">
                <a:moveTo>
                  <a:pt x="0" y="0"/>
                </a:moveTo>
                <a:cubicBezTo>
                  <a:pt x="7200" y="0"/>
                  <a:pt x="14400" y="0"/>
                  <a:pt x="21600" y="0"/>
                </a:cubicBezTo>
              </a:path>
            </a:pathLst>
          </a:custGeom>
          <a:ln w="25400">
            <a:solidFill>
              <a:srgbClr val="000000"/>
            </a:solidFill>
            <a:tailEnd type="triangle"/>
          </a:ln>
        </p:spPr>
        <p:txBody>
          <a:bodyPr/>
          <a:lstStyle/>
          <a:p>
            <a:pPr/>
          </a:p>
        </p:txBody>
      </p:sp>
      <p:sp>
        <p:nvSpPr>
          <p:cNvPr id="226" name="Straight Arrow Connector 15"/>
          <p:cNvSpPr/>
          <p:nvPr/>
        </p:nvSpPr>
        <p:spPr>
          <a:xfrm>
            <a:off x="7042149" y="6551506"/>
            <a:ext cx="1155701" cy="308188"/>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0"/>
                </a:lnTo>
              </a:path>
            </a:pathLst>
          </a:custGeom>
          <a:ln w="25400">
            <a:solidFill>
              <a:srgbClr val="000000"/>
            </a:solidFill>
            <a:tailEnd type="triangle"/>
          </a:ln>
        </p:spPr>
        <p:txBody>
          <a:bodyPr/>
          <a:lstStyle/>
          <a:p>
            <a:pPr/>
          </a:p>
        </p:txBody>
      </p:sp>
      <p:sp>
        <p:nvSpPr>
          <p:cNvPr id="227" name="Straight Arrow Connector 16"/>
          <p:cNvSpPr/>
          <p:nvPr/>
        </p:nvSpPr>
        <p:spPr>
          <a:xfrm>
            <a:off x="7042149" y="7758844"/>
            <a:ext cx="1155701" cy="30016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1600"/>
                </a:lnTo>
              </a:path>
            </a:pathLst>
          </a:custGeom>
          <a:ln w="25400">
            <a:solidFill>
              <a:srgbClr val="000000"/>
            </a:solidFill>
            <a:tailEnd type="triangle"/>
          </a:ln>
        </p:spPr>
        <p:txBody>
          <a:bodyPr/>
          <a:lstStyle/>
          <a:p>
            <a:pPr/>
          </a:p>
        </p:txBody>
      </p:sp>
      <p:sp>
        <p:nvSpPr>
          <p:cNvPr id="228" name="Straight Arrow Connector 20"/>
          <p:cNvSpPr/>
          <p:nvPr/>
        </p:nvSpPr>
        <p:spPr>
          <a:xfrm>
            <a:off x="10916496" y="6584950"/>
            <a:ext cx="2703408" cy="13081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1600"/>
                </a:lnTo>
              </a:path>
            </a:pathLst>
          </a:custGeom>
          <a:ln w="25400">
            <a:solidFill>
              <a:srgbClr val="000000"/>
            </a:solidFill>
            <a:tailEnd type="triangle"/>
          </a:ln>
        </p:spPr>
        <p:txBody>
          <a:bodyPr/>
          <a:lstStyle/>
          <a:p>
            <a:pPr/>
          </a:p>
        </p:txBody>
      </p:sp>
      <p:sp>
        <p:nvSpPr>
          <p:cNvPr id="229" name="Straight Arrow Connector 22"/>
          <p:cNvSpPr/>
          <p:nvPr/>
        </p:nvSpPr>
        <p:spPr>
          <a:xfrm>
            <a:off x="11071957" y="4603750"/>
            <a:ext cx="2392486" cy="10033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0"/>
                </a:lnTo>
              </a:path>
            </a:pathLst>
          </a:custGeom>
          <a:ln w="25400">
            <a:solidFill>
              <a:srgbClr val="000000"/>
            </a:solidFill>
            <a:tailEnd type="triangle"/>
          </a:ln>
        </p:spPr>
        <p:txBody>
          <a:bodyPr/>
          <a:lstStyle/>
          <a:p>
            <a:pPr/>
          </a:p>
        </p:txBody>
      </p:sp>
      <p:sp>
        <p:nvSpPr>
          <p:cNvPr id="230" name="Straight Arrow Connector 24"/>
          <p:cNvSpPr/>
          <p:nvPr/>
        </p:nvSpPr>
        <p:spPr>
          <a:xfrm>
            <a:off x="11614150" y="6702937"/>
            <a:ext cx="1003300" cy="2265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0"/>
                </a:lnTo>
              </a:path>
            </a:pathLst>
          </a:custGeom>
          <a:ln w="25400">
            <a:solidFill>
              <a:srgbClr val="000000"/>
            </a:solidFill>
            <a:tailEnd type="triangle"/>
          </a:ln>
        </p:spPr>
        <p:txBody>
          <a:bodyPr/>
          <a:lstStyle/>
          <a:p>
            <a:pPr/>
          </a:p>
        </p:txBody>
      </p:sp>
      <p:sp>
        <p:nvSpPr>
          <p:cNvPr id="231" name="Straight Arrow Connector 26"/>
          <p:cNvSpPr/>
          <p:nvPr/>
        </p:nvSpPr>
        <p:spPr>
          <a:xfrm>
            <a:off x="11614150" y="7700911"/>
            <a:ext cx="1003300" cy="22655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1600"/>
                </a:lnTo>
              </a:path>
            </a:pathLst>
          </a:custGeom>
          <a:ln w="25400">
            <a:solidFill>
              <a:srgbClr val="000000"/>
            </a:solidFill>
            <a:tailEnd type="triangle"/>
          </a:ln>
        </p:spPr>
        <p:txBody>
          <a:bodyPr/>
          <a:lstStyle/>
          <a:p>
            <a:pPr/>
          </a:p>
        </p:txBody>
      </p:sp>
      <p:sp>
        <p:nvSpPr>
          <p:cNvPr id="232" name="Straight Arrow Connector 28"/>
          <p:cNvSpPr/>
          <p:nvPr/>
        </p:nvSpPr>
        <p:spPr>
          <a:xfrm>
            <a:off x="11614150" y="8433406"/>
            <a:ext cx="1003300" cy="25623"/>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0"/>
                </a:lnTo>
              </a:path>
            </a:pathLst>
          </a:custGeom>
          <a:ln w="25400">
            <a:solidFill>
              <a:srgbClr val="000000"/>
            </a:solidFill>
            <a:tailEnd type="triangle"/>
          </a:ln>
        </p:spPr>
        <p:txBody>
          <a:bodyPr/>
          <a:lstStyle/>
          <a:p>
            <a:pPr/>
          </a:p>
        </p:txBody>
      </p:sp>
      <p:sp>
        <p:nvSpPr>
          <p:cNvPr id="233" name="Straight Arrow Connector 30"/>
          <p:cNvSpPr/>
          <p:nvPr/>
        </p:nvSpPr>
        <p:spPr>
          <a:xfrm>
            <a:off x="11053567" y="8991600"/>
            <a:ext cx="2429266" cy="103505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0"/>
                </a:moveTo>
                <a:lnTo>
                  <a:pt x="21600" y="21600"/>
                </a:lnTo>
              </a:path>
            </a:pathLst>
          </a:custGeom>
          <a:ln w="25400">
            <a:solidFill>
              <a:srgbClr val="000000"/>
            </a:solidFill>
            <a:tailEnd type="triangle"/>
          </a:ln>
        </p:spPr>
        <p:txBody>
          <a:bodyPr/>
          <a:lstStyle/>
          <a:p>
            <a:pP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Engineering Productivity: A Broad Goal"/>
          <p:cNvSpPr txBox="1"/>
          <p:nvPr>
            <p:ph type="title"/>
          </p:nvPr>
        </p:nvSpPr>
        <p:spPr>
          <a:prstGeom prst="rect">
            <a:avLst/>
          </a:prstGeom>
        </p:spPr>
        <p:txBody>
          <a:bodyPr/>
          <a:lstStyle/>
          <a:p>
            <a:pPr/>
            <a:r>
              <a:t>Engineering Productivity: A Broad Goal</a:t>
            </a:r>
          </a:p>
        </p:txBody>
      </p:sp>
      <p:sp>
        <p:nvSpPr>
          <p:cNvPr id="238" name="QUANTS component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QUANTS components</a:t>
            </a:r>
          </a:p>
        </p:txBody>
      </p:sp>
      <p:sp>
        <p:nvSpPr>
          <p:cNvPr id="239" name="Quality of the code (Is it tested? Is it maintainable?)…"/>
          <p:cNvSpPr txBox="1"/>
          <p:nvPr>
            <p:ph type="body" idx="1"/>
          </p:nvPr>
        </p:nvSpPr>
        <p:spPr>
          <a:prstGeom prst="rect">
            <a:avLst/>
          </a:prstGeom>
        </p:spPr>
        <p:txBody>
          <a:bodyPr/>
          <a:lstStyle/>
          <a:p>
            <a:pPr>
              <a:defRPr b="1"/>
            </a:pPr>
            <a:r>
              <a:t>Qu</a:t>
            </a:r>
            <a:r>
              <a:rPr b="0"/>
              <a:t>ality of the code (Is it tested? Is it maintainable?)</a:t>
            </a:r>
            <a:endParaRPr b="0"/>
          </a:p>
          <a:p>
            <a:pPr>
              <a:defRPr b="1"/>
            </a:pPr>
            <a:r>
              <a:t>A</a:t>
            </a:r>
            <a:r>
              <a:rPr b="0"/>
              <a:t>ttention from engineers (Does the process distract engineers?)</a:t>
            </a:r>
            <a:endParaRPr b="0"/>
          </a:p>
          <a:p>
            <a:pPr/>
            <a:r>
              <a:t>I</a:t>
            </a:r>
            <a:r>
              <a:rPr b="1"/>
              <a:t>n</a:t>
            </a:r>
            <a:r>
              <a:t>tellectual complexity (How does the complexity of the process relate to the complexity of the task?)</a:t>
            </a:r>
          </a:p>
          <a:p>
            <a:pPr>
              <a:defRPr b="1"/>
            </a:pPr>
            <a:r>
              <a:t>T</a:t>
            </a:r>
            <a:r>
              <a:rPr b="0"/>
              <a:t>empo and velocity (How quickly can engineers accomplish their tasks?)</a:t>
            </a:r>
            <a:endParaRPr b="0"/>
          </a:p>
          <a:p>
            <a:pPr>
              <a:defRPr b="1"/>
            </a:pPr>
            <a:r>
              <a:t>S</a:t>
            </a:r>
            <a:r>
              <a:rPr b="0"/>
              <a:t>atisfaction (How happy are engineers?)</a:t>
            </a:r>
          </a:p>
        </p:txBody>
      </p:sp>
      <p:sp>
        <p:nvSpPr>
          <p:cNvPr id="240" name="[Software Engineering @ Google Ch 7]"/>
          <p:cNvSpPr txBox="1"/>
          <p:nvPr/>
        </p:nvSpPr>
        <p:spPr>
          <a:xfrm>
            <a:off x="9537954" y="13224717"/>
            <a:ext cx="5308093"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r>
              <a:rPr u="sng">
                <a:hlinkClick r:id="rId3" invalidUrl="" action="" tgtFrame="" tooltip="" history="1" highlightClick="0" endSnd="0"/>
              </a:rPr>
              <a:t>Software Engineering @ Google Ch 7</a:t>
            </a:r>
            <a:r>
              <a:t>]</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From Goals to Signals and Metrics"/>
          <p:cNvSpPr txBox="1"/>
          <p:nvPr>
            <p:ph type="title"/>
          </p:nvPr>
        </p:nvSpPr>
        <p:spPr>
          <a:prstGeom prst="rect">
            <a:avLst/>
          </a:prstGeom>
        </p:spPr>
        <p:txBody>
          <a:bodyPr/>
          <a:lstStyle/>
          <a:p>
            <a:pPr/>
            <a:r>
              <a:t>From Goals to Signals and Metrics</a:t>
            </a:r>
          </a:p>
        </p:txBody>
      </p:sp>
      <p:sp>
        <p:nvSpPr>
          <p:cNvPr id="245" name="Readability Review"/>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Readability Review</a:t>
            </a:r>
          </a:p>
        </p:txBody>
      </p:sp>
      <p:sp>
        <p:nvSpPr>
          <p:cNvPr id="246" name="Goal: “Engineers write higher-quality code as a result of the readability process.”…"/>
          <p:cNvSpPr txBox="1"/>
          <p:nvPr>
            <p:ph type="body" idx="1"/>
          </p:nvPr>
        </p:nvSpPr>
        <p:spPr>
          <a:prstGeom prst="rect">
            <a:avLst/>
          </a:prstGeom>
        </p:spPr>
        <p:txBody>
          <a:bodyPr/>
          <a:lstStyle/>
          <a:p>
            <a:pPr marL="524255" indent="-524255" defTabSz="2096971">
              <a:spcBef>
                <a:spcPts val="3800"/>
              </a:spcBef>
              <a:defRPr sz="4128"/>
            </a:pPr>
            <a:r>
              <a:t>Goal: “Engineers write higher-quality code as a result of the readability process.”</a:t>
            </a:r>
          </a:p>
          <a:p>
            <a:pPr lvl="1" marL="1048511" indent="-524255" defTabSz="2096971">
              <a:spcBef>
                <a:spcPts val="3800"/>
              </a:spcBef>
              <a:defRPr sz="4128"/>
            </a:pPr>
            <a:r>
              <a:t>Signal: “Engineers who have been granted readability judge their code to be of higher quality than engineers who have not been granted readability.”</a:t>
            </a:r>
          </a:p>
          <a:p>
            <a:pPr lvl="2" marL="1572768" indent="-524255" defTabSz="2096971">
              <a:spcBef>
                <a:spcPts val="3800"/>
              </a:spcBef>
              <a:defRPr sz="4128"/>
            </a:pPr>
            <a:r>
              <a:t>Metric: “Quarterly Survey: Proportion of engineers who report being satisfied with the quality of their own code”</a:t>
            </a:r>
          </a:p>
          <a:p>
            <a:pPr lvl="1" marL="1048511" indent="-524255" defTabSz="2096971">
              <a:spcBef>
                <a:spcPts val="3800"/>
              </a:spcBef>
              <a:defRPr sz="4128"/>
            </a:pPr>
            <a:r>
              <a:t>Signal: “The readability process has a positive impact on code quality.”</a:t>
            </a:r>
          </a:p>
          <a:p>
            <a:pPr lvl="2" marL="1572768" indent="-524255" defTabSz="2096971">
              <a:spcBef>
                <a:spcPts val="3800"/>
              </a:spcBef>
              <a:defRPr sz="4128"/>
            </a:pPr>
            <a:r>
              <a:t>Metric: “Readability Survey: Proportion of engineers reporting that readability reviews have no impact or negative impact on code quality”</a:t>
            </a:r>
          </a:p>
          <a:p>
            <a:pPr lvl="2" marL="1572768" indent="-524255" defTabSz="2096971">
              <a:spcBef>
                <a:spcPts val="3800"/>
              </a:spcBef>
              <a:defRPr sz="4128"/>
            </a:pPr>
            <a:r>
              <a:t>Metric: “Readability Survey: Proportion of engineers reporting that participating in the readability process has improved code quality for their team”</a:t>
            </a:r>
          </a:p>
        </p:txBody>
      </p:sp>
      <p:sp>
        <p:nvSpPr>
          <p:cNvPr id="247" name="[Software Engineering @ Google Ch 7]"/>
          <p:cNvSpPr txBox="1"/>
          <p:nvPr/>
        </p:nvSpPr>
        <p:spPr>
          <a:xfrm>
            <a:off x="9537954" y="13224717"/>
            <a:ext cx="5308093"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r>
              <a:rPr u="sng">
                <a:hlinkClick r:id="rId3" invalidUrl="" action="" tgtFrame="" tooltip="" history="1" highlightClick="0" endSnd="0"/>
              </a:rPr>
              <a:t>Software Engineering @ Google Ch 7</a:t>
            </a:r>
            <a:r>
              <a:t>]</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A closing word on productivity"/>
          <p:cNvSpPr txBox="1"/>
          <p:nvPr>
            <p:ph type="title"/>
          </p:nvPr>
        </p:nvSpPr>
        <p:spPr>
          <a:prstGeom prst="rect">
            <a:avLst/>
          </a:prstGeom>
        </p:spPr>
        <p:txBody>
          <a:bodyPr/>
          <a:lstStyle/>
          <a:p>
            <a:pPr/>
            <a:r>
              <a:t>A closing word on productivity</a:t>
            </a:r>
          </a:p>
        </p:txBody>
      </p:sp>
      <p:sp>
        <p:nvSpPr>
          <p:cNvPr id="252" name="“On the cruelty of really teaching computing scienc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t>
            </a:r>
            <a:r>
              <a:rPr u="sng">
                <a:hlinkClick r:id="rId3" invalidUrl="" action="" tgtFrame="" tooltip="" history="1" highlightClick="0" endSnd="0"/>
              </a:rPr>
              <a:t>On the cruelty of really teaching computing science</a:t>
            </a:r>
            <a:r>
              <a:t>”</a:t>
            </a:r>
          </a:p>
        </p:txBody>
      </p:sp>
      <p:sp>
        <p:nvSpPr>
          <p:cNvPr id="253" name="From there it is only a small step to measuring ‘programmer productivity’ in terms of ‘number of lines of code produced per month.’ This is a very costly measuring unit because it encourages the writing of insipid code, but today I am less interested in "/>
          <p:cNvSpPr txBox="1"/>
          <p:nvPr/>
        </p:nvSpPr>
        <p:spPr>
          <a:xfrm>
            <a:off x="8522325" y="4092023"/>
            <a:ext cx="14079825" cy="553195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638923" indent="-469900" algn="l">
              <a:lnSpc>
                <a:spcPct val="90000"/>
              </a:lnSpc>
              <a:defRPr spc="-78" sz="3900">
                <a:solidFill>
                  <a:srgbClr val="000000"/>
                </a:solidFill>
                <a:latin typeface="Helvetica Neue Medium"/>
                <a:ea typeface="Helvetica Neue Medium"/>
                <a:cs typeface="Helvetica Neue Medium"/>
                <a:sym typeface="Helvetica Neue Medium"/>
              </a:defRPr>
            </a:lvl1pPr>
          </a:lstStyle>
          <a:p>
            <a:pPr/>
            <a:r>
              <a:t>From there it is only a small step to measuring ‘programmer productivity’ in terms of ‘number of lines of code produced per month.’ This is a very costly measuring unit because it encourages the writing of insipid code, but today I am less interested in how foolish a unit it is from even a pure business point of view. My point today is that, if we wish to count lines of code, we should not regard them as ‘lines produced’ but as ‘lines spent’: the current conventional wisdom is so foolish as to book that count on the wrong side of the ledger.</a:t>
            </a:r>
          </a:p>
        </p:txBody>
      </p:sp>
      <p:pic>
        <p:nvPicPr>
          <p:cNvPr id="254" name="Edsger_Wybe_Dijkstra.jpg" descr="Edsger_Wybe_Dijkstra.jpg"/>
          <p:cNvPicPr>
            <a:picLocks noChangeAspect="1"/>
          </p:cNvPicPr>
          <p:nvPr/>
        </p:nvPicPr>
        <p:blipFill>
          <a:blip r:embed="rId4">
            <a:extLst/>
          </a:blip>
          <a:stretch>
            <a:fillRect/>
          </a:stretch>
        </p:blipFill>
        <p:spPr>
          <a:xfrm>
            <a:off x="1181096" y="4109937"/>
            <a:ext cx="6399859" cy="8533146"/>
          </a:xfrm>
          <a:prstGeom prst="rect">
            <a:avLst/>
          </a:prstGeom>
          <a:ln w="12700">
            <a:miter lim="400000"/>
          </a:ln>
        </p:spPr>
      </p:pic>
      <p:sp>
        <p:nvSpPr>
          <p:cNvPr id="255" name="- Edsger W. Dijkstra"/>
          <p:cNvSpPr txBox="1"/>
          <p:nvPr/>
        </p:nvSpPr>
        <p:spPr>
          <a:xfrm>
            <a:off x="9381553" y="9730218"/>
            <a:ext cx="4440328"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825500">
              <a:defRPr b="1" sz="3600">
                <a:solidFill>
                  <a:srgbClr val="000000"/>
                </a:solidFill>
              </a:defRPr>
            </a:lvl1pPr>
          </a:lstStyle>
          <a:p>
            <a:pPr/>
            <a:r>
              <a:t>- Edsger W. Dijkstra</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This work is licensed under a Creative Commons Attribution-ShareAlike license"/>
          <p:cNvSpPr txBox="1"/>
          <p:nvPr>
            <p:ph type="title"/>
          </p:nvPr>
        </p:nvSpPr>
        <p:spPr>
          <a:xfrm>
            <a:off x="1206500" y="1079500"/>
            <a:ext cx="21971000" cy="2055994"/>
          </a:xfrm>
          <a:prstGeom prst="rect">
            <a:avLst/>
          </a:prstGeom>
        </p:spPr>
        <p:txBody>
          <a:bodyPr/>
          <a:lstStyle>
            <a:lvl1pPr algn="ctr" defTabSz="2023821">
              <a:defRPr spc="-141" sz="7054"/>
            </a:lvl1pPr>
          </a:lstStyle>
          <a:p>
            <a:pPr/>
            <a:r>
              <a:t>This work is licensed under a Creative Commons Attribution-ShareAlike license</a:t>
            </a:r>
          </a:p>
        </p:txBody>
      </p:sp>
      <p:sp>
        <p:nvSpPr>
          <p:cNvPr id="260" name="This work is licensed under the Creative Commons Attribution-ShareAlike 4.0 International License. To view a copy of this license, visit http://creativecommons.org/licenses/by-sa/4.0/…"/>
          <p:cNvSpPr txBox="1"/>
          <p:nvPr>
            <p:ph type="body" idx="1"/>
          </p:nvPr>
        </p:nvSpPr>
        <p:spPr>
          <a:prstGeom prst="rect">
            <a:avLst/>
          </a:prstGeom>
        </p:spPr>
        <p:txBody>
          <a:bodyPr/>
          <a:lstStyle/>
          <a:p>
            <a:pPr marL="458390" indent="-458390" defTabSz="542210">
              <a:lnSpc>
                <a:spcPct val="100000"/>
              </a:lnSpc>
              <a:spcBef>
                <a:spcPts val="1000"/>
              </a:spcBef>
              <a:buSzPct val="75000"/>
              <a:defRPr sz="3300">
                <a:latin typeface="Helvetica Light"/>
                <a:ea typeface="Helvetica Light"/>
                <a:cs typeface="Helvetica Light"/>
                <a:sym typeface="Helvetica Light"/>
              </a:defRPr>
            </a:pPr>
            <a:r>
              <a:t>This work is licensed under the Creative Commons Attribution-ShareAlike 4.0 International License. To view a copy of this license, visit </a:t>
            </a:r>
            <a:r>
              <a:rPr u="sng">
                <a:hlinkClick r:id="rId2" invalidUrl="" action="" tgtFrame="" tooltip="" history="1" highlightClick="0" endSnd="0"/>
              </a:rPr>
              <a:t>http://creativecommons.org/licenses/by-sa/4.0/</a:t>
            </a:r>
            <a:r>
              <a:t> </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You are free to:</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 — copy and redistribute the material in any medium or format</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Adapt — remix, transform, and build upon the material</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for any purpose, even commercially.</a:t>
            </a:r>
          </a:p>
          <a:p>
            <a:pPr marL="458390" indent="-458390" defTabSz="542210">
              <a:lnSpc>
                <a:spcPct val="100000"/>
              </a:lnSpc>
              <a:spcBef>
                <a:spcPts val="1000"/>
              </a:spcBef>
              <a:buSzPct val="75000"/>
              <a:defRPr sz="3300">
                <a:latin typeface="Helvetica Light"/>
                <a:ea typeface="Helvetica Light"/>
                <a:cs typeface="Helvetica Light"/>
                <a:sym typeface="Helvetica Light"/>
              </a:defRPr>
            </a:pPr>
            <a:r>
              <a:t>Under the following terms:</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Attribution — You must give appropriate credit, provide a link to the license, and indicate if changes were made. You may do so in any reasonable manner, but not in any way that suggests the licensor endorses you or your use.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ShareAlike — If you remix, transform, or build upon the material, you must distribute your contributions under the same license as the original. </a:t>
            </a:r>
          </a:p>
          <a:p>
            <a:pPr lvl="1" marL="751760" indent="-458390" defTabSz="542210">
              <a:lnSpc>
                <a:spcPct val="100000"/>
              </a:lnSpc>
              <a:spcBef>
                <a:spcPts val="1000"/>
              </a:spcBef>
              <a:buSzPct val="75000"/>
              <a:defRPr sz="3300">
                <a:latin typeface="Helvetica Light"/>
                <a:ea typeface="Helvetica Light"/>
                <a:cs typeface="Helvetica Light"/>
                <a:sym typeface="Helvetica Light"/>
              </a:defRPr>
            </a:pPr>
            <a:r>
              <a:t>No additional restrictions — You may not apply legal terms or technological measures that legally restrict others from doing anything the license permits.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Learning Objectives for this Lesson"/>
          <p:cNvSpPr txBox="1"/>
          <p:nvPr>
            <p:ph type="title"/>
          </p:nvPr>
        </p:nvSpPr>
        <p:spPr>
          <a:prstGeom prst="rect">
            <a:avLst/>
          </a:prstGeom>
        </p:spPr>
        <p:txBody>
          <a:bodyPr/>
          <a:lstStyle/>
          <a:p>
            <a:pPr/>
            <a:r>
              <a:t>Learning Objectives for this Lesson</a:t>
            </a:r>
          </a:p>
        </p:txBody>
      </p:sp>
      <p:sp>
        <p:nvSpPr>
          <p:cNvPr id="128" name="By the end of this lesson, you should be able to…"/>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By the end of this lesson, you should be able to…</a:t>
            </a:r>
          </a:p>
        </p:txBody>
      </p:sp>
      <p:sp>
        <p:nvSpPr>
          <p:cNvPr id="129" name="Apply a goal/signal/metrics framework in software engineering as a feedback loop to improve processes"/>
          <p:cNvSpPr txBox="1"/>
          <p:nvPr>
            <p:ph type="body" idx="1"/>
          </p:nvPr>
        </p:nvSpPr>
        <p:spPr>
          <a:prstGeom prst="rect">
            <a:avLst/>
          </a:prstGeom>
        </p:spPr>
        <p:txBody>
          <a:bodyPr/>
          <a:lstStyle/>
          <a:p>
            <a:pPr/>
            <a:r>
              <a:t>Apply a goal/signal/metrics framework in software engineering as a feedback loop to improve processes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McNamara Fallacy"/>
          <p:cNvSpPr txBox="1"/>
          <p:nvPr>
            <p:ph type="title"/>
          </p:nvPr>
        </p:nvSpPr>
        <p:spPr>
          <a:prstGeom prst="rect">
            <a:avLst/>
          </a:prstGeom>
        </p:spPr>
        <p:txBody>
          <a:bodyPr/>
          <a:lstStyle/>
          <a:p>
            <a:pPr/>
            <a:r>
              <a:t>McNamara Fallacy</a:t>
            </a:r>
          </a:p>
        </p:txBody>
      </p:sp>
      <p:sp>
        <p:nvSpPr>
          <p:cNvPr id="132" name="Reminder (See Lesson 12.2)"/>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Reminder (See Lesson 12.2)</a:t>
            </a:r>
          </a:p>
        </p:txBody>
      </p:sp>
      <p:sp>
        <p:nvSpPr>
          <p:cNvPr id="133" name="Measure whatever can be easily measured…"/>
          <p:cNvSpPr txBox="1"/>
          <p:nvPr>
            <p:ph type="body" sz="half" idx="1"/>
          </p:nvPr>
        </p:nvSpPr>
        <p:spPr>
          <a:xfrm>
            <a:off x="1206500" y="4248504"/>
            <a:ext cx="14055194" cy="8256012"/>
          </a:xfrm>
          <a:prstGeom prst="rect">
            <a:avLst/>
          </a:prstGeom>
        </p:spPr>
        <p:txBody>
          <a:bodyPr/>
          <a:lstStyle/>
          <a:p>
            <a:pPr/>
            <a:r>
              <a:t>Measure whatever can be easily measured</a:t>
            </a:r>
          </a:p>
          <a:p>
            <a:pPr/>
            <a:r>
              <a:t>Disregard that which cannot be measured easily</a:t>
            </a:r>
          </a:p>
          <a:p>
            <a:pPr/>
            <a:r>
              <a:t>Presume that which cannot be measured easily is not important</a:t>
            </a:r>
          </a:p>
          <a:p>
            <a:pPr/>
            <a:r>
              <a:t>Presume that which cannot be measured easily does not exist</a:t>
            </a:r>
          </a:p>
        </p:txBody>
      </p:sp>
      <p:pic>
        <p:nvPicPr>
          <p:cNvPr id="134" name="Robert_McNamara_at_a_cabinet_meeting,_22_Nov_1967.jpg" descr="Robert_McNamara_at_a_cabinet_meeting,_22_Nov_1967.jpg"/>
          <p:cNvPicPr>
            <a:picLocks noChangeAspect="1"/>
          </p:cNvPicPr>
          <p:nvPr/>
        </p:nvPicPr>
        <p:blipFill>
          <a:blip r:embed="rId3">
            <a:extLst/>
          </a:blip>
          <a:stretch>
            <a:fillRect/>
          </a:stretch>
        </p:blipFill>
        <p:spPr>
          <a:xfrm>
            <a:off x="15321447" y="-1"/>
            <a:ext cx="9032765" cy="13716001"/>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8" name="Statement"/>
          <p:cNvSpPr txBox="1"/>
          <p:nvPr>
            <p:ph type="body" sz="half" idx="1"/>
          </p:nvPr>
        </p:nvSpPr>
        <p:spPr>
          <a:prstGeom prst="rect">
            <a:avLst/>
          </a:prstGeom>
        </p:spPr>
        <p:txBody>
          <a:bodyPr/>
          <a:lstStyle/>
          <a:p>
            <a:pPr/>
          </a:p>
        </p:txBody>
      </p:sp>
      <p:pic>
        <p:nvPicPr>
          <p:cNvPr id="139" name="Image" descr="Image"/>
          <p:cNvPicPr>
            <a:picLocks noChangeAspect="1"/>
          </p:cNvPicPr>
          <p:nvPr/>
        </p:nvPicPr>
        <p:blipFill>
          <a:blip r:embed="rId3">
            <a:extLst/>
          </a:blip>
          <a:stretch>
            <a:fillRect/>
          </a:stretch>
        </p:blipFill>
        <p:spPr>
          <a:xfrm>
            <a:off x="-518311" y="-195385"/>
            <a:ext cx="10844930" cy="13716001"/>
          </a:xfrm>
          <a:prstGeom prst="rect">
            <a:avLst/>
          </a:prstGeom>
          <a:ln w="12700">
            <a:miter lim="400000"/>
          </a:ln>
        </p:spPr>
      </p:pic>
      <p:sp>
        <p:nvSpPr>
          <p:cNvPr id="140" name="https://codingsans.com/blog/team-productivity-improve-developers-productivity"/>
          <p:cNvSpPr txBox="1"/>
          <p:nvPr/>
        </p:nvSpPr>
        <p:spPr>
          <a:xfrm>
            <a:off x="125514" y="12821008"/>
            <a:ext cx="1110081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https://codingsans.com/blog/team-productivity-improve-developers-productivity</a:t>
            </a:r>
          </a:p>
        </p:txBody>
      </p:sp>
      <p:pic>
        <p:nvPicPr>
          <p:cNvPr id="141" name="Image" descr="Image"/>
          <p:cNvPicPr>
            <a:picLocks noChangeAspect="1"/>
          </p:cNvPicPr>
          <p:nvPr/>
        </p:nvPicPr>
        <p:blipFill>
          <a:blip r:embed="rId5">
            <a:extLst/>
          </a:blip>
          <a:stretch>
            <a:fillRect/>
          </a:stretch>
        </p:blipFill>
        <p:spPr>
          <a:xfrm>
            <a:off x="9123920" y="-1"/>
            <a:ext cx="10844930" cy="13716001"/>
          </a:xfrm>
          <a:prstGeom prst="rect">
            <a:avLst/>
          </a:prstGeom>
          <a:ln w="12700">
            <a:miter lim="400000"/>
          </a:ln>
        </p:spPr>
      </p:pic>
      <p:sp>
        <p:nvSpPr>
          <p:cNvPr id="142" name="https://intuitusadvisory.com/insights/7-killers-of-software-development-productivity-and-how-they-impact-value"/>
          <p:cNvSpPr txBox="1"/>
          <p:nvPr/>
        </p:nvSpPr>
        <p:spPr>
          <a:xfrm>
            <a:off x="208862" y="13231317"/>
            <a:ext cx="15486584"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u="sng">
                <a:hlinkClick r:id="rId6" invalidUrl="" action="" tgtFrame="" tooltip="" history="1" highlightClick="0" endSnd="0"/>
              </a:rPr>
              <a:t>https://intuitusadvisory.com/insights/7-killers-of-software-development-productivity-and-how-they-impact-value</a:t>
            </a:r>
            <a:r>
              <a:t> </a:t>
            </a:r>
          </a:p>
        </p:txBody>
      </p:sp>
      <p:grpSp>
        <p:nvGrpSpPr>
          <p:cNvPr id="147" name="Group"/>
          <p:cNvGrpSpPr/>
          <p:nvPr/>
        </p:nvGrpSpPr>
        <p:grpSpPr>
          <a:xfrm>
            <a:off x="12155683" y="1369157"/>
            <a:ext cx="12519380" cy="11983973"/>
            <a:chOff x="0" y="-88900"/>
            <a:chExt cx="12519379" cy="11983971"/>
          </a:xfrm>
        </p:grpSpPr>
        <p:grpSp>
          <p:nvGrpSpPr>
            <p:cNvPr id="145" name="Image"/>
            <p:cNvGrpSpPr/>
            <p:nvPr/>
          </p:nvGrpSpPr>
          <p:grpSpPr>
            <a:xfrm>
              <a:off x="5304807" y="-88900"/>
              <a:ext cx="7214573" cy="10586916"/>
              <a:chOff x="0" y="0"/>
              <a:chExt cx="7214572" cy="10586915"/>
            </a:xfrm>
          </p:grpSpPr>
          <p:pic>
            <p:nvPicPr>
              <p:cNvPr id="144" name="Image" descr="Image"/>
              <p:cNvPicPr>
                <a:picLocks noChangeAspect="1"/>
              </p:cNvPicPr>
              <p:nvPr/>
            </p:nvPicPr>
            <p:blipFill>
              <a:blip r:embed="rId7">
                <a:extLst/>
              </a:blip>
              <a:stretch>
                <a:fillRect/>
              </a:stretch>
            </p:blipFill>
            <p:spPr>
              <a:xfrm>
                <a:off x="127000" y="88900"/>
                <a:ext cx="6960573" cy="10256716"/>
              </a:xfrm>
              <a:prstGeom prst="rect">
                <a:avLst/>
              </a:prstGeom>
              <a:ln>
                <a:noFill/>
              </a:ln>
              <a:effectLst/>
            </p:spPr>
          </p:pic>
          <p:pic>
            <p:nvPicPr>
              <p:cNvPr id="143" name="Image" descr="Image"/>
              <p:cNvPicPr>
                <a:picLocks noChangeAspect="0"/>
              </p:cNvPicPr>
              <p:nvPr/>
            </p:nvPicPr>
            <p:blipFill>
              <a:blip r:embed="rId8">
                <a:extLst/>
              </a:blip>
              <a:stretch>
                <a:fillRect/>
              </a:stretch>
            </p:blipFill>
            <p:spPr>
              <a:xfrm>
                <a:off x="0" y="0"/>
                <a:ext cx="7214573" cy="10586916"/>
              </a:xfrm>
              <a:prstGeom prst="rect">
                <a:avLst/>
              </a:prstGeom>
              <a:effectLst/>
            </p:spPr>
          </p:pic>
        </p:grpSp>
        <p:pic>
          <p:nvPicPr>
            <p:cNvPr id="146" name="Image" descr="Image"/>
            <p:cNvPicPr>
              <a:picLocks noChangeAspect="1"/>
            </p:cNvPicPr>
            <p:nvPr/>
          </p:nvPicPr>
          <p:blipFill>
            <a:blip r:embed="rId9">
              <a:extLst/>
            </a:blip>
            <a:stretch>
              <a:fillRect/>
            </a:stretch>
          </p:blipFill>
          <p:spPr>
            <a:xfrm>
              <a:off x="0" y="6910196"/>
              <a:ext cx="7330700" cy="4984876"/>
            </a:xfrm>
            <a:prstGeom prst="rect">
              <a:avLst/>
            </a:prstGeom>
            <a:ln w="12700" cap="flat">
              <a:noFill/>
              <a:miter lim="400000"/>
            </a:ln>
            <a:effectLst/>
          </p:spPr>
        </p:pic>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4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7"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1" name="Image" descr="Image"/>
          <p:cNvPicPr>
            <a:picLocks noChangeAspect="1"/>
          </p:cNvPicPr>
          <p:nvPr/>
        </p:nvPicPr>
        <p:blipFill>
          <a:blip r:embed="rId3">
            <a:extLst/>
          </a:blip>
          <a:srcRect l="1099" t="0" r="0" b="0"/>
          <a:stretch>
            <a:fillRect/>
          </a:stretch>
        </p:blipFill>
        <p:spPr>
          <a:xfrm>
            <a:off x="638153" y="431800"/>
            <a:ext cx="9734328" cy="12852400"/>
          </a:xfrm>
          <a:prstGeom prst="rect">
            <a:avLst/>
          </a:prstGeom>
          <a:ln w="25400">
            <a:miter lim="400000"/>
          </a:ln>
          <a:effectLst>
            <a:outerShdw sx="100000" sy="100000" kx="0" ky="0" algn="b" rotWithShape="0" blurRad="254000" dist="127000" dir="5400000">
              <a:srgbClr val="000000">
                <a:alpha val="70000"/>
              </a:srgbClr>
            </a:outerShdw>
          </a:effectLst>
        </p:spPr>
      </p:pic>
      <p:pic>
        <p:nvPicPr>
          <p:cNvPr id="152" name="Image" descr="Image"/>
          <p:cNvPicPr>
            <a:picLocks noChangeAspect="1"/>
          </p:cNvPicPr>
          <p:nvPr/>
        </p:nvPicPr>
        <p:blipFill>
          <a:blip r:embed="rId4">
            <a:extLst/>
          </a:blip>
          <a:srcRect l="0" t="4143" r="0" b="0"/>
          <a:stretch>
            <a:fillRect/>
          </a:stretch>
        </p:blipFill>
        <p:spPr>
          <a:xfrm>
            <a:off x="14050196" y="284162"/>
            <a:ext cx="9178991" cy="13147696"/>
          </a:xfrm>
          <a:prstGeom prst="rect">
            <a:avLst/>
          </a:prstGeom>
          <a:ln w="25400">
            <a:miter lim="400000"/>
          </a:ln>
          <a:effectLst>
            <a:outerShdw sx="100000" sy="100000" kx="0" ky="0" algn="b" rotWithShape="0" blurRad="254000" dist="127000" dir="5400000">
              <a:srgbClr val="000000">
                <a:alpha val="70000"/>
              </a:srgbClr>
            </a:outerShdw>
          </a:effectLst>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2"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Metrics and Productivity"/>
          <p:cNvSpPr txBox="1"/>
          <p:nvPr>
            <p:ph type="title"/>
          </p:nvPr>
        </p:nvSpPr>
        <p:spPr>
          <a:prstGeom prst="rect">
            <a:avLst/>
          </a:prstGeom>
        </p:spPr>
        <p:txBody>
          <a:bodyPr/>
          <a:lstStyle/>
          <a:p>
            <a:pPr/>
            <a:r>
              <a:t>Metrics and Productivity</a:t>
            </a:r>
          </a:p>
        </p:txBody>
      </p:sp>
      <p:sp>
        <p:nvSpPr>
          <p:cNvPr id="157" name="Applying metrics, sanel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Applying metrics, sanely</a:t>
            </a:r>
          </a:p>
        </p:txBody>
      </p:sp>
      <p:sp>
        <p:nvSpPr>
          <p:cNvPr id="158" name="Consider multiple quantitative and qualitative metrics…"/>
          <p:cNvSpPr txBox="1"/>
          <p:nvPr>
            <p:ph type="body" idx="1"/>
          </p:nvPr>
        </p:nvSpPr>
        <p:spPr>
          <a:prstGeom prst="rect">
            <a:avLst/>
          </a:prstGeom>
        </p:spPr>
        <p:txBody>
          <a:bodyPr/>
          <a:lstStyle/>
          <a:p>
            <a:pPr/>
            <a:r>
              <a:t>Consider multiple quantitative </a:t>
            </a:r>
            <a:r>
              <a:rPr i="1"/>
              <a:t>and</a:t>
            </a:r>
            <a:r>
              <a:t> qualitative metrics</a:t>
            </a:r>
          </a:p>
          <a:p>
            <a:pPr/>
            <a:r>
              <a:t>Use metrics to evaluate performance </a:t>
            </a:r>
            <a:r>
              <a:rPr i="1"/>
              <a:t>in aggregate</a:t>
            </a:r>
            <a:r>
              <a:t>, and </a:t>
            </a:r>
            <a:r>
              <a:rPr i="1"/>
              <a:t>not</a:t>
            </a:r>
            <a:r>
              <a:t> for an individual’s performance review</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Measuring and Improving Engineering Productivity"/>
          <p:cNvSpPr txBox="1"/>
          <p:nvPr>
            <p:ph type="title"/>
          </p:nvPr>
        </p:nvSpPr>
        <p:spPr>
          <a:prstGeom prst="rect">
            <a:avLst/>
          </a:prstGeom>
        </p:spPr>
        <p:txBody>
          <a:bodyPr/>
          <a:lstStyle>
            <a:lvl1pPr defTabSz="2121354">
              <a:defRPr spc="-147" sz="7394"/>
            </a:lvl1pPr>
          </a:lstStyle>
          <a:p>
            <a:pPr/>
            <a:r>
              <a:t>Measuring and Improving Engineering Productivity</a:t>
            </a:r>
          </a:p>
        </p:txBody>
      </p:sp>
      <p:sp>
        <p:nvSpPr>
          <p:cNvPr id="163" name="Example: Code Review Processe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Example: Code Review Processes</a:t>
            </a:r>
          </a:p>
        </p:txBody>
      </p:sp>
      <p:sp>
        <p:nvSpPr>
          <p:cNvPr id="164" name="“Modern Code Review: A Case Study at Google”, Sadowski et al, ICSE 2018"/>
          <p:cNvSpPr txBox="1"/>
          <p:nvPr/>
        </p:nvSpPr>
        <p:spPr>
          <a:xfrm>
            <a:off x="6890915" y="12902690"/>
            <a:ext cx="9734068" cy="411277"/>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2438339">
              <a:defRPr sz="2200"/>
            </a:lvl1pPr>
          </a:lstStyle>
          <a:p>
            <a:pPr/>
            <a:r>
              <a:t>“Modern Code Review: A Case Study at Google”, Sadowski et al, ICSE 2018 </a:t>
            </a:r>
          </a:p>
        </p:txBody>
      </p:sp>
      <p:pic>
        <p:nvPicPr>
          <p:cNvPr id="165" name="Image" descr="Image"/>
          <p:cNvPicPr>
            <a:picLocks noChangeAspect="1"/>
          </p:cNvPicPr>
          <p:nvPr/>
        </p:nvPicPr>
        <p:blipFill>
          <a:blip r:embed="rId3">
            <a:extLst/>
          </a:blip>
          <a:stretch>
            <a:fillRect/>
          </a:stretch>
        </p:blipFill>
        <p:spPr>
          <a:xfrm>
            <a:off x="5173265" y="4457270"/>
            <a:ext cx="14037470" cy="6500813"/>
          </a:xfrm>
          <a:prstGeom prst="rect">
            <a:avLst/>
          </a:prstGeom>
          <a:ln w="12700">
            <a:miter lim="400000"/>
          </a:ln>
        </p:spPr>
      </p:pic>
      <p:pic>
        <p:nvPicPr>
          <p:cNvPr id="166" name="Oval Oval" descr="Oval Oval"/>
          <p:cNvPicPr>
            <a:picLocks noChangeAspect="0"/>
          </p:cNvPicPr>
          <p:nvPr/>
        </p:nvPicPr>
        <p:blipFill>
          <a:blip r:embed="rId4">
            <a:extLst/>
          </a:blip>
          <a:stretch>
            <a:fillRect/>
          </a:stretch>
        </p:blipFill>
        <p:spPr>
          <a:xfrm>
            <a:off x="4964234" y="6517542"/>
            <a:ext cx="3137895" cy="1919536"/>
          </a:xfrm>
          <a:prstGeom prst="rect">
            <a:avLst/>
          </a:prstGeom>
        </p:spPr>
      </p:pic>
      <p:sp>
        <p:nvSpPr>
          <p:cNvPr id="168" name="You need to have 100’s of successful changes integrated before you can be a readability reviewer"/>
          <p:cNvSpPr txBox="1"/>
          <p:nvPr/>
        </p:nvSpPr>
        <p:spPr>
          <a:xfrm>
            <a:off x="466203" y="8607452"/>
            <a:ext cx="7069753" cy="142478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900">
                <a:solidFill>
                  <a:srgbClr val="000000"/>
                </a:solidFill>
              </a:defRPr>
            </a:lvl1pPr>
          </a:lstStyle>
          <a:p>
            <a:pPr/>
            <a:r>
              <a:t>You need to have 100’s of successful changes integrated before you can be a readability reviewer</a:t>
            </a:r>
          </a:p>
        </p:txBody>
      </p:sp>
      <p:sp>
        <p:nvSpPr>
          <p:cNvPr id="169" name="Is this hazing?"/>
          <p:cNvSpPr txBox="1"/>
          <p:nvPr/>
        </p:nvSpPr>
        <p:spPr>
          <a:xfrm>
            <a:off x="466203" y="10056477"/>
            <a:ext cx="7069753" cy="53578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900">
                <a:solidFill>
                  <a:srgbClr val="000000"/>
                </a:solidFill>
              </a:defRPr>
            </a:lvl1pPr>
          </a:lstStyle>
          <a:p>
            <a:pPr/>
            <a:r>
              <a:t>Is this hazing?</a:t>
            </a:r>
          </a:p>
        </p:txBody>
      </p:sp>
      <p:sp>
        <p:nvSpPr>
          <p:cNvPr id="170" name="Do linters replace this?"/>
          <p:cNvSpPr txBox="1"/>
          <p:nvPr/>
        </p:nvSpPr>
        <p:spPr>
          <a:xfrm>
            <a:off x="466203" y="10752583"/>
            <a:ext cx="7069753" cy="53578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2900">
                <a:solidFill>
                  <a:srgbClr val="000000"/>
                </a:solidFill>
              </a:defRPr>
            </a:lvl1pPr>
          </a:lstStyle>
          <a:p>
            <a:pPr/>
            <a:r>
              <a:t>Do linters replace this?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66"/>
                                        </p:tgtEl>
                                        <p:attrNameLst>
                                          <p:attrName>style.visibility</p:attrName>
                                        </p:attrNameLst>
                                      </p:cBhvr>
                                      <p:to>
                                        <p:strVal val="visible"/>
                                      </p:to>
                                    </p:set>
                                    <p:animEffect filter="dissolve" transition="in">
                                      <p:cBhvr>
                                        <p:cTn id="7" dur="2000"/>
                                        <p:tgtEl>
                                          <p:spTgt spid="166"/>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0" presetID="1" grpId="2" fill="hold">
                                  <p:stCondLst>
                                    <p:cond delay="0"/>
                                  </p:stCondLst>
                                  <p:iterate type="el" backwards="0">
                                    <p:tmAbs val="0"/>
                                  </p:iterate>
                                  <p:childTnLst>
                                    <p:set>
                                      <p:cBhvr>
                                        <p:cTn id="11" fill="hold"/>
                                        <p:tgtEl>
                                          <p:spTgt spid="168"/>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0" presetID="1" grpId="3" fill="hold">
                                  <p:stCondLst>
                                    <p:cond delay="0"/>
                                  </p:stCondLst>
                                  <p:iterate type="el" backwards="0">
                                    <p:tmAbs val="0"/>
                                  </p:iterate>
                                  <p:childTnLst>
                                    <p:set>
                                      <p:cBhvr>
                                        <p:cTn id="15" fill="hold"/>
                                        <p:tgtEl>
                                          <p:spTgt spid="1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Class="entr" nodeType="clickEffect" presetSubtype="0" presetID="1" grpId="4" fill="hold">
                                  <p:stCondLst>
                                    <p:cond delay="0"/>
                                  </p:stCondLst>
                                  <p:iterate type="el" backwards="0">
                                    <p:tmAbs val="0"/>
                                  </p:iterate>
                                  <p:childTnLst>
                                    <p:set>
                                      <p:cBhvr>
                                        <p:cTn id="19" fill="hold"/>
                                        <p:tgtEl>
                                          <p:spTgt spid="17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9" grpId="3"/>
      <p:bldP build="whole" bldLvl="1" animBg="1" rev="0" advAuto="0" spid="170" grpId="4"/>
      <p:bldP build="whole" bldLvl="1" animBg="1" rev="0" advAuto="0" spid="166" grpId="1"/>
      <p:bldP build="whole" bldLvl="1" animBg="1" rev="0" advAuto="0" spid="168" grpId="2"/>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4" name="How do we measure process efficiency?"/>
          <p:cNvSpPr txBox="1"/>
          <p:nvPr>
            <p:ph type="title"/>
          </p:nvPr>
        </p:nvSpPr>
        <p:spPr>
          <a:prstGeom prst="rect">
            <a:avLst/>
          </a:prstGeom>
        </p:spPr>
        <p:txBody>
          <a:bodyPr/>
          <a:lstStyle/>
          <a:p>
            <a:pPr/>
            <a:r>
              <a:t>How do we measure process efficiency?</a:t>
            </a:r>
          </a:p>
        </p:txBody>
      </p:sp>
      <p:sp>
        <p:nvSpPr>
          <p:cNvPr id="175" name="Goal/Signal/Metric framework"/>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Goal/Signal/Metric framework</a:t>
            </a:r>
          </a:p>
        </p:txBody>
      </p:sp>
      <p:sp>
        <p:nvSpPr>
          <p:cNvPr id="176" name="Goal: desired end result…"/>
          <p:cNvSpPr txBox="1"/>
          <p:nvPr>
            <p:ph type="body" idx="1"/>
          </p:nvPr>
        </p:nvSpPr>
        <p:spPr>
          <a:prstGeom prst="rect">
            <a:avLst/>
          </a:prstGeom>
        </p:spPr>
        <p:txBody>
          <a:bodyPr/>
          <a:lstStyle/>
          <a:p>
            <a:pPr/>
            <a:r>
              <a:t>Goal: desired end result</a:t>
            </a:r>
          </a:p>
          <a:p>
            <a:pPr/>
            <a:r>
              <a:t>Signal: How we’re likely to know if we’ve achieved the end result, may not be measurable</a:t>
            </a:r>
          </a:p>
          <a:p>
            <a:pPr/>
            <a:r>
              <a:t>Metric: A proxy for a signal, which can actually be measured</a:t>
            </a:r>
          </a:p>
        </p:txBody>
      </p:sp>
      <p:sp>
        <p:nvSpPr>
          <p:cNvPr id="177" name="[Software Engineering @ Google Ch 7]"/>
          <p:cNvSpPr txBox="1"/>
          <p:nvPr/>
        </p:nvSpPr>
        <p:spPr>
          <a:xfrm>
            <a:off x="9537954" y="13224717"/>
            <a:ext cx="5308093"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t>
            </a:r>
            <a:r>
              <a:rPr u="sng">
                <a:hlinkClick r:id="rId3" invalidUrl="" action="" tgtFrame="" tooltip="" history="1" highlightClick="0" endSnd="0"/>
              </a:rPr>
              <a:t>Software Engineering @ Google Ch 7</a:t>
            </a:r>
            <a:r>
              <a:t>]</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1" name="From Quality Goals to Metrics"/>
          <p:cNvSpPr txBox="1"/>
          <p:nvPr>
            <p:ph type="title"/>
          </p:nvPr>
        </p:nvSpPr>
        <p:spPr>
          <a:prstGeom prst="rect">
            <a:avLst/>
          </a:prstGeom>
        </p:spPr>
        <p:txBody>
          <a:bodyPr/>
          <a:lstStyle/>
          <a:p>
            <a:pPr/>
            <a:r>
              <a:t>From Quality Goals to Metrics</a:t>
            </a:r>
          </a:p>
        </p:txBody>
      </p:sp>
      <p:sp>
        <p:nvSpPr>
          <p:cNvPr id="182" name="McCall Quality Model"/>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McCall Quality Model</a:t>
            </a:r>
          </a:p>
        </p:txBody>
      </p:sp>
      <p:sp>
        <p:nvSpPr>
          <p:cNvPr id="183" name="Slide bullet text"/>
          <p:cNvSpPr txBox="1"/>
          <p:nvPr>
            <p:ph type="body" idx="1"/>
          </p:nvPr>
        </p:nvSpPr>
        <p:spPr>
          <a:prstGeom prst="rect">
            <a:avLst/>
          </a:prstGeom>
        </p:spPr>
        <p:txBody>
          <a:bodyPr/>
          <a:lstStyle/>
          <a:p>
            <a:pPr/>
          </a:p>
        </p:txBody>
      </p:sp>
      <p:pic>
        <p:nvPicPr>
          <p:cNvPr id="184" name="Image" descr="Image"/>
          <p:cNvPicPr>
            <a:picLocks noChangeAspect="1"/>
          </p:cNvPicPr>
          <p:nvPr/>
        </p:nvPicPr>
        <p:blipFill>
          <a:blip r:embed="rId3">
            <a:extLst/>
          </a:blip>
          <a:stretch>
            <a:fillRect/>
          </a:stretch>
        </p:blipFill>
        <p:spPr>
          <a:xfrm>
            <a:off x="6015390" y="4398354"/>
            <a:ext cx="12353220" cy="7956312"/>
          </a:xfrm>
          <a:prstGeom prst="rect">
            <a:avLst/>
          </a:prstGeom>
          <a:ln w="12700">
            <a:miter lim="400000"/>
          </a:ln>
        </p:spPr>
      </p:pic>
      <p:sp>
        <p:nvSpPr>
          <p:cNvPr id="185" name="“A Framework for the Measurement of Software Quality”, Cavano &amp; McCall"/>
          <p:cNvSpPr txBox="1"/>
          <p:nvPr/>
        </p:nvSpPr>
        <p:spPr>
          <a:xfrm>
            <a:off x="7362502" y="13016393"/>
            <a:ext cx="10303765"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u="sng">
                <a:hlinkClick r:id="rId4" invalidUrl="" action="" tgtFrame="" tooltip="" history="1" highlightClick="0" endSnd="0"/>
              </a:defRPr>
            </a:lvl1pPr>
          </a:lstStyle>
          <a:p>
            <a:pPr>
              <a:defRPr u="none"/>
            </a:pPr>
            <a:r>
              <a:rPr u="sng">
                <a:hlinkClick r:id="rId4" invalidUrl="" action="" tgtFrame="" tooltip="" history="1" highlightClick="0" endSnd="0"/>
              </a:rPr>
              <a:t>“A Framework for the Measurement of Software Quality”, Cavano &amp; McCall</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